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112"/>
  </p:notesMasterIdLst>
  <p:handoutMasterIdLst>
    <p:handoutMasterId r:id="rId113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611" r:id="rId27"/>
    <p:sldId id="610" r:id="rId28"/>
    <p:sldId id="525" r:id="rId29"/>
    <p:sldId id="581" r:id="rId30"/>
    <p:sldId id="512" r:id="rId31"/>
    <p:sldId id="555" r:id="rId32"/>
    <p:sldId id="584" r:id="rId33"/>
    <p:sldId id="513" r:id="rId34"/>
    <p:sldId id="531" r:id="rId35"/>
    <p:sldId id="514" r:id="rId36"/>
    <p:sldId id="557" r:id="rId37"/>
    <p:sldId id="532" r:id="rId38"/>
    <p:sldId id="533" r:id="rId39"/>
    <p:sldId id="545" r:id="rId40"/>
    <p:sldId id="516" r:id="rId41"/>
    <p:sldId id="517" r:id="rId42"/>
    <p:sldId id="518" r:id="rId43"/>
    <p:sldId id="519" r:id="rId44"/>
    <p:sldId id="520" r:id="rId45"/>
    <p:sldId id="521" r:id="rId46"/>
    <p:sldId id="522" r:id="rId47"/>
    <p:sldId id="523" r:id="rId48"/>
    <p:sldId id="527" r:id="rId49"/>
    <p:sldId id="526" r:id="rId50"/>
    <p:sldId id="529" r:id="rId51"/>
    <p:sldId id="530" r:id="rId52"/>
    <p:sldId id="536" r:id="rId53"/>
    <p:sldId id="535" r:id="rId54"/>
    <p:sldId id="537" r:id="rId55"/>
    <p:sldId id="547" r:id="rId56"/>
    <p:sldId id="539" r:id="rId57"/>
    <p:sldId id="548" r:id="rId58"/>
    <p:sldId id="552" r:id="rId59"/>
    <p:sldId id="553" r:id="rId60"/>
    <p:sldId id="541" r:id="rId61"/>
    <p:sldId id="551" r:id="rId62"/>
    <p:sldId id="544" r:id="rId63"/>
    <p:sldId id="490" r:id="rId64"/>
    <p:sldId id="495" r:id="rId65"/>
    <p:sldId id="486" r:id="rId66"/>
    <p:sldId id="492" r:id="rId67"/>
    <p:sldId id="506" r:id="rId68"/>
    <p:sldId id="487" r:id="rId69"/>
    <p:sldId id="489" r:id="rId70"/>
    <p:sldId id="543" r:id="rId71"/>
    <p:sldId id="585" r:id="rId72"/>
    <p:sldId id="586" r:id="rId73"/>
    <p:sldId id="574" r:id="rId74"/>
    <p:sldId id="546" r:id="rId75"/>
    <p:sldId id="549" r:id="rId76"/>
    <p:sldId id="550" r:id="rId77"/>
    <p:sldId id="573" r:id="rId78"/>
    <p:sldId id="577" r:id="rId79"/>
    <p:sldId id="578" r:id="rId80"/>
    <p:sldId id="579" r:id="rId81"/>
    <p:sldId id="580" r:id="rId82"/>
    <p:sldId id="582" r:id="rId83"/>
    <p:sldId id="616" r:id="rId84"/>
    <p:sldId id="598" r:id="rId85"/>
    <p:sldId id="597" r:id="rId86"/>
    <p:sldId id="600" r:id="rId87"/>
    <p:sldId id="604" r:id="rId88"/>
    <p:sldId id="593" r:id="rId89"/>
    <p:sldId id="596" r:id="rId90"/>
    <p:sldId id="594" r:id="rId91"/>
    <p:sldId id="606" r:id="rId92"/>
    <p:sldId id="592" r:id="rId93"/>
    <p:sldId id="583" r:id="rId94"/>
    <p:sldId id="587" r:id="rId95"/>
    <p:sldId id="588" r:id="rId96"/>
    <p:sldId id="589" r:id="rId97"/>
    <p:sldId id="618" r:id="rId98"/>
    <p:sldId id="595" r:id="rId99"/>
    <p:sldId id="590" r:id="rId100"/>
    <p:sldId id="591" r:id="rId101"/>
    <p:sldId id="599" r:id="rId102"/>
    <p:sldId id="602" r:id="rId103"/>
    <p:sldId id="617" r:id="rId104"/>
    <p:sldId id="603" r:id="rId105"/>
    <p:sldId id="607" r:id="rId106"/>
    <p:sldId id="601" r:id="rId107"/>
    <p:sldId id="605" r:id="rId108"/>
    <p:sldId id="608" r:id="rId109"/>
    <p:sldId id="609" r:id="rId110"/>
    <p:sldId id="612" r:id="rId11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731" autoAdjust="0"/>
    <p:restoredTop sz="99839" autoAdjust="0"/>
  </p:normalViewPr>
  <p:slideViewPr>
    <p:cSldViewPr>
      <p:cViewPr>
        <p:scale>
          <a:sx n="152" d="100"/>
          <a:sy n="152" d="100"/>
        </p:scale>
        <p:origin x="-920" y="-376"/>
      </p:cViewPr>
      <p:guideLst>
        <p:guide orient="horz" pos="2160"/>
        <p:guide pos="3143"/>
        <p:guide pos="353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110" Type="http://schemas.openxmlformats.org/officeDocument/2006/relationships/slide" Target="slides/slide106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11" Type="http://schemas.openxmlformats.org/officeDocument/2006/relationships/slide" Target="slides/slide107.xml"/><Relationship Id="rId112" Type="http://schemas.openxmlformats.org/officeDocument/2006/relationships/notesMaster" Target="notesMasters/notesMaster1.xml"/><Relationship Id="rId113" Type="http://schemas.openxmlformats.org/officeDocument/2006/relationships/handoutMaster" Target="handoutMasters/handout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08/05/18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08/05/18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" Target="slide7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%23filter-plugin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%23ulimit" TargetMode="External"/><Relationship Id="rId3" Type="http://schemas.openxmlformats.org/officeDocument/2006/relationships/hyperlink" Target="https://www.elastic.co/guide/en/elasticsearch/reference/6.1/setting-system-settings.html%23limits.conf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mimul.com/pebble/default/2012/05/12/1336793032150.html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Overall</a:t>
            </a:r>
          </a:p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Introduction(ES)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Ted.Jung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288704" y="5121188"/>
            <a:ext cx="610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Do not </a:t>
            </a:r>
            <a:r>
              <a:rPr lang="en-US" sz="1200" i="1" dirty="0" smtClean="0"/>
              <a:t>align </a:t>
            </a:r>
            <a:r>
              <a:rPr lang="en-US" sz="1200" i="1" dirty="0" smtClean="0"/>
              <a:t>more </a:t>
            </a:r>
            <a:r>
              <a:rPr lang="en-US" sz="1200" i="1" dirty="0" smtClean="0"/>
              <a:t>the </a:t>
            </a:r>
            <a:r>
              <a:rPr lang="en-US" sz="1200" i="1" dirty="0" smtClean="0"/>
              <a:t>type of ES to table of RDB</a:t>
            </a:r>
          </a:p>
          <a:p>
            <a:pPr marL="171450" indent="-171450">
              <a:buFontTx/>
              <a:buChar char="•"/>
            </a:pPr>
            <a:r>
              <a:rPr lang="en-US" sz="1200" i="1" dirty="0" smtClean="0"/>
              <a:t>conceptually, it had the same concept, but, exactly those two items are not the same.</a:t>
            </a:r>
          </a:p>
          <a:p>
            <a:pPr marL="171450" indent="-171450">
              <a:buFontTx/>
              <a:buChar char="•"/>
            </a:pPr>
            <a:r>
              <a:rPr lang="en-US" sz="1200" i="1" dirty="0" smtClean="0"/>
              <a:t>It will be removed from Next Version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Query Structures</a:t>
            </a:r>
            <a:endParaRPr lang="ko-KR" alt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704528" y="3717032"/>
            <a:ext cx="1329576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aggs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4528" y="764704"/>
            <a:ext cx="8496944" cy="2484276"/>
            <a:chOff x="704528" y="764704"/>
            <a:chExt cx="8496944" cy="4356484"/>
          </a:xfrm>
        </p:grpSpPr>
        <p:sp>
          <p:nvSpPr>
            <p:cNvPr id="3" name="Rectangle 2"/>
            <p:cNvSpPr/>
            <p:nvPr/>
          </p:nvSpPr>
          <p:spPr>
            <a:xfrm>
              <a:off x="2288704" y="764704"/>
              <a:ext cx="2052228" cy="43564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“match”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“term”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</a:t>
              </a:r>
              <a:r>
                <a:rPr lang="en-US" sz="1200" b="1" i="1" dirty="0" err="1" smtClean="0">
                  <a:solidFill>
                    <a:schemeClr val="tx1"/>
                  </a:solidFill>
                </a:rPr>
                <a:t>bool</a:t>
              </a:r>
              <a:r>
                <a:rPr lang="en-US" sz="1200" b="1" i="1" dirty="0" smtClean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endParaRPr lang="en-US" sz="1200" b="1" i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200" b="1" i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</a:t>
              </a:r>
              <a:r>
                <a:rPr lang="en-US" sz="1200" b="1" i="1" dirty="0" err="1" smtClean="0">
                  <a:solidFill>
                    <a:schemeClr val="tx1"/>
                  </a:solidFill>
                </a:rPr>
                <a:t>multi_match</a:t>
              </a:r>
              <a:r>
                <a:rPr lang="en-US" sz="1200" b="1" i="1" dirty="0" smtClean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endParaRPr lang="en-US" sz="1200" b="1" i="1" dirty="0">
                <a:solidFill>
                  <a:schemeClr val="tx1"/>
                </a:solidFill>
              </a:endParaRPr>
            </a:p>
            <a:p>
              <a:pPr algn="ctr"/>
              <a:endParaRPr lang="en-US" sz="1200" b="1" i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“range”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“wildcard”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</a:t>
              </a:r>
              <a:r>
                <a:rPr lang="en-US" sz="1200" b="1" i="1" dirty="0" err="1" smtClean="0">
                  <a:solidFill>
                    <a:schemeClr val="tx1"/>
                  </a:solidFill>
                </a:rPr>
                <a:t>regexp</a:t>
              </a:r>
              <a:r>
                <a:rPr lang="en-US" sz="1200" b="1" i="1" dirty="0" smtClean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“exists”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“nested”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4528" y="764704"/>
              <a:ext cx="1329576" cy="5040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“query”</a:t>
              </a:r>
            </a:p>
            <a:p>
              <a:pPr algn="ctr"/>
              <a:endParaRPr lang="en-US" sz="1200" b="1" i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62480" y="3792292"/>
              <a:ext cx="1362628" cy="2438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“filter”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97116" y="4368356"/>
              <a:ext cx="1584176" cy="7528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“match”</a:t>
              </a:r>
            </a:p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“match”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62480" y="1340768"/>
              <a:ext cx="1362628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“must”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62480" y="2029780"/>
              <a:ext cx="1362628" cy="2470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</a:t>
              </a:r>
              <a:r>
                <a:rPr lang="en-US" sz="1200" b="1" i="1" dirty="0" err="1" smtClean="0">
                  <a:solidFill>
                    <a:schemeClr val="tx1"/>
                  </a:solidFill>
                </a:rPr>
                <a:t>must_not</a:t>
              </a:r>
              <a:r>
                <a:rPr lang="en-US" sz="1200" b="1" i="1" dirty="0" smtClean="0">
                  <a:solidFill>
                    <a:schemeClr val="tx1"/>
                  </a:solidFill>
                </a:rPr>
                <a:t>”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2480" y="2744924"/>
              <a:ext cx="1362628" cy="2880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“should”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11116" y="2204864"/>
              <a:ext cx="1584176" cy="2407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“range”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11116" y="2481652"/>
              <a:ext cx="1584176" cy="2407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“exists”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97116" y="4029328"/>
              <a:ext cx="1584176" cy="30302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“script”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97116" y="3032956"/>
              <a:ext cx="1584176" cy="2407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</a:t>
              </a:r>
              <a:r>
                <a:rPr lang="en-US" sz="1100" b="1" i="1" dirty="0" err="1" smtClean="0">
                  <a:solidFill>
                    <a:schemeClr val="tx1"/>
                  </a:solidFill>
                </a:rPr>
                <a:t>multi_match</a:t>
              </a:r>
              <a:r>
                <a:rPr lang="en-US" sz="1100" b="1" i="1" dirty="0" smtClean="0">
                  <a:solidFill>
                    <a:schemeClr val="tx1"/>
                  </a:solidFill>
                </a:rPr>
                <a:t>”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1312" y="3284984"/>
              <a:ext cx="1440160" cy="64807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“query”,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“field”,</a:t>
              </a:r>
            </a:p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“operator”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97116" y="1484784"/>
              <a:ext cx="1584176" cy="2407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“match”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97116" y="1736812"/>
              <a:ext cx="1584176" cy="2407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tx1"/>
                  </a:solidFill>
                </a:rPr>
                <a:t>“match”, “match”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56956" y="3501008"/>
              <a:ext cx="1362628" cy="2438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“query”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88704" y="3717032"/>
            <a:ext cx="2736304" cy="248427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 smtClean="0">
                <a:solidFill>
                  <a:schemeClr val="tx1"/>
                </a:solidFill>
              </a:rPr>
              <a:t>“bucket”</a:t>
            </a:r>
          </a:p>
          <a:p>
            <a:r>
              <a:rPr lang="en-US" sz="1200" b="1" i="1" dirty="0" smtClean="0">
                <a:solidFill>
                  <a:schemeClr val="tx1"/>
                </a:solidFill>
              </a:rPr>
              <a:t>(range, terms)</a:t>
            </a:r>
            <a:endParaRPr lang="en-US" sz="1200" b="1" i="1" dirty="0">
              <a:solidFill>
                <a:schemeClr val="tx1"/>
              </a:solidFill>
            </a:endParaRPr>
          </a:p>
          <a:p>
            <a:endParaRPr lang="en-US" sz="1200" b="1" i="1" dirty="0" smtClean="0">
              <a:solidFill>
                <a:schemeClr val="tx1"/>
              </a:solidFill>
            </a:endParaRPr>
          </a:p>
          <a:p>
            <a:endParaRPr lang="en-US" sz="1200" b="1" i="1" dirty="0" smtClean="0">
              <a:solidFill>
                <a:schemeClr val="tx1"/>
              </a:solidFill>
            </a:endParaRPr>
          </a:p>
          <a:p>
            <a:endParaRPr lang="en-US" sz="1200" b="1" i="1" dirty="0" smtClean="0">
              <a:solidFill>
                <a:schemeClr val="tx1"/>
              </a:solidFill>
            </a:endParaRPr>
          </a:p>
          <a:p>
            <a:r>
              <a:rPr lang="en-US" sz="1200" b="1" i="1" dirty="0" smtClean="0">
                <a:solidFill>
                  <a:schemeClr val="tx1"/>
                </a:solidFill>
              </a:rPr>
              <a:t>“metrics”</a:t>
            </a:r>
          </a:p>
          <a:p>
            <a:r>
              <a:rPr lang="en-US" sz="1200" b="1" i="1" dirty="0" smtClean="0">
                <a:solidFill>
                  <a:schemeClr val="tx1"/>
                </a:solidFill>
              </a:rPr>
              <a:t>(sum, min, max, stats, cardinality)</a:t>
            </a:r>
          </a:p>
          <a:p>
            <a:endParaRPr lang="en-US" sz="1200" b="1" i="1" dirty="0">
              <a:solidFill>
                <a:schemeClr val="tx1"/>
              </a:solidFill>
            </a:endParaRPr>
          </a:p>
          <a:p>
            <a:r>
              <a:rPr lang="en-US" sz="1200" b="1" i="1" dirty="0" smtClean="0">
                <a:solidFill>
                  <a:schemeClr val="tx1"/>
                </a:solidFill>
              </a:rPr>
              <a:t>“Combining (bucket + metric)”</a:t>
            </a:r>
          </a:p>
          <a:p>
            <a:r>
              <a:rPr lang="en-US" sz="1200" b="1" i="1" dirty="0" smtClean="0">
                <a:solidFill>
                  <a:schemeClr val="tx1"/>
                </a:solidFill>
              </a:rPr>
              <a:t>“range + </a:t>
            </a:r>
            <a:r>
              <a:rPr lang="en-US" sz="1200" b="1" i="1" dirty="0" err="1" smtClean="0">
                <a:solidFill>
                  <a:schemeClr val="tx1"/>
                </a:solidFill>
              </a:rPr>
              <a:t>avg</a:t>
            </a:r>
            <a:r>
              <a:rPr lang="en-US" sz="1200" b="1" i="1" dirty="0" smtClean="0">
                <a:solidFill>
                  <a:schemeClr val="tx1"/>
                </a:solidFill>
              </a:rPr>
              <a:t>)</a:t>
            </a:r>
          </a:p>
          <a:p>
            <a:endParaRPr lang="en-US" sz="1200" b="1" i="1" dirty="0">
              <a:solidFill>
                <a:schemeClr val="tx1"/>
              </a:solidFill>
            </a:endParaRPr>
          </a:p>
          <a:p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date_range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5028" y="3933056"/>
            <a:ext cx="3501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Buckets(“terms”)</a:t>
            </a:r>
          </a:p>
          <a:p>
            <a:r>
              <a:rPr lang="en-US" sz="1000" dirty="0" smtClean="0"/>
              <a:t>The result of terms </a:t>
            </a:r>
            <a:r>
              <a:rPr lang="en-US" sz="1000" dirty="0" err="1" smtClean="0"/>
              <a:t>agg</a:t>
            </a:r>
            <a:r>
              <a:rPr lang="en-US" sz="1000" dirty="0" smtClean="0"/>
              <a:t> does not exactly accurate cause the result from shards be backed by top of each shards which means some data from a shard does not be returned even the value has high than other value of different shard </a:t>
            </a:r>
          </a:p>
        </p:txBody>
      </p:sp>
    </p:spTree>
    <p:extLst>
      <p:ext uri="{BB962C8B-B14F-4D97-AF65-F5344CB8AC3E}">
        <p14:creationId xmlns:p14="http://schemas.microsoft.com/office/powerpoint/2010/main" val="3172962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Elbow Connector 64"/>
          <p:cNvCxnSpPr>
            <a:stCxn id="63" idx="2"/>
            <a:endCxn id="3" idx="3"/>
          </p:cNvCxnSpPr>
          <p:nvPr/>
        </p:nvCxnSpPr>
        <p:spPr>
          <a:xfrm rot="5400000">
            <a:off x="6606426" y="3426242"/>
            <a:ext cx="1031630" cy="1242138"/>
          </a:xfrm>
          <a:prstGeom prst="bentConnector2">
            <a:avLst/>
          </a:prstGeom>
          <a:ln w="6350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041232" y="4185084"/>
            <a:ext cx="972108" cy="72008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656856" y="1124744"/>
            <a:ext cx="2592288" cy="1800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Coordinating node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620852" y="4257092"/>
            <a:ext cx="2880320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 smtClean="0">
                <a:solidFill>
                  <a:schemeClr val="tx1"/>
                </a:solidFill>
              </a:rPr>
              <a:t>Coordinating 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4124908" y="2096852"/>
            <a:ext cx="965087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4928" y="1916832"/>
            <a:ext cx="965087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84948" y="1736812"/>
            <a:ext cx="965087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64968" y="1556792"/>
            <a:ext cx="965087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92029" y="4869160"/>
            <a:ext cx="0" cy="1152128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5985" y="6021288"/>
            <a:ext cx="77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requests</a:t>
            </a:r>
          </a:p>
        </p:txBody>
      </p:sp>
      <p:sp>
        <p:nvSpPr>
          <p:cNvPr id="43" name="Arc 42"/>
          <p:cNvSpPr/>
          <p:nvPr/>
        </p:nvSpPr>
        <p:spPr>
          <a:xfrm rot="14287082">
            <a:off x="5482184" y="1293887"/>
            <a:ext cx="324036" cy="324036"/>
          </a:xfrm>
          <a:prstGeom prst="arc">
            <a:avLst>
              <a:gd name="adj1" fmla="val 16200000"/>
              <a:gd name="adj2" fmla="val 12761675"/>
            </a:avLst>
          </a:prstGeom>
          <a:ln w="6350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08484" y="3254497"/>
            <a:ext cx="378042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(I) scatter phase</a:t>
            </a:r>
          </a:p>
        </p:txBody>
      </p:sp>
      <p:cxnSp>
        <p:nvCxnSpPr>
          <p:cNvPr id="53" name="Elbow Connector 52"/>
          <p:cNvCxnSpPr>
            <a:stCxn id="3" idx="1"/>
            <a:endCxn id="48" idx="2"/>
          </p:cNvCxnSpPr>
          <p:nvPr/>
        </p:nvCxnSpPr>
        <p:spPr>
          <a:xfrm rot="10800000">
            <a:off x="2198694" y="3531496"/>
            <a:ext cx="1422158" cy="1031630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53100" y="3254497"/>
            <a:ext cx="378042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(II) gather phase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85048" y="1304764"/>
            <a:ext cx="560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result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92329" y="4509120"/>
            <a:ext cx="56097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result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64337" y="4437112"/>
            <a:ext cx="56097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result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36345" y="4365104"/>
            <a:ext cx="56097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result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08353" y="4293096"/>
            <a:ext cx="56097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result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77036" y="5301208"/>
            <a:ext cx="56097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result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5221914" y="4869160"/>
            <a:ext cx="1" cy="1129962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932089" y="6021288"/>
            <a:ext cx="81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response</a:t>
            </a:r>
          </a:p>
        </p:txBody>
      </p:sp>
      <p:cxnSp>
        <p:nvCxnSpPr>
          <p:cNvPr id="90" name="Elbow Connector 89"/>
          <p:cNvCxnSpPr>
            <a:stCxn id="48" idx="0"/>
            <a:endCxn id="88" idx="1"/>
          </p:cNvCxnSpPr>
          <p:nvPr/>
        </p:nvCxnSpPr>
        <p:spPr>
          <a:xfrm rot="5400000" flipH="1" flipV="1">
            <a:off x="2312949" y="1910590"/>
            <a:ext cx="1229653" cy="1458162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88" idx="3"/>
            <a:endCxn id="63" idx="0"/>
          </p:cNvCxnSpPr>
          <p:nvPr/>
        </p:nvCxnSpPr>
        <p:spPr>
          <a:xfrm>
            <a:off x="6249144" y="2024844"/>
            <a:ext cx="1494166" cy="1229653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818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Sizing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44936"/>
              </p:ext>
            </p:extLst>
          </p:nvPr>
        </p:nvGraphicFramePr>
        <p:xfrm>
          <a:off x="1651000" y="1227666"/>
          <a:ext cx="66040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9792"/>
                <a:gridCol w="51742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CPU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dirty="0" smtClean="0"/>
                        <a:t>Heavy indexing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dirty="0" smtClean="0"/>
                        <a:t>Complex analysis chains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dirty="0" smtClean="0"/>
                        <a:t>ES</a:t>
                      </a:r>
                      <a:r>
                        <a:rPr lang="en-US" sz="1600" baseline="0" dirty="0" smtClean="0"/>
                        <a:t> scripting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baseline="0" dirty="0" smtClean="0"/>
                        <a:t>Logstash filters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Memory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dirty="0" smtClean="0"/>
                        <a:t>Sorting</a:t>
                      </a:r>
                      <a:r>
                        <a:rPr lang="en-US" sz="1600" baseline="0" dirty="0" smtClean="0"/>
                        <a:t> large datasets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baseline="0" dirty="0" smtClean="0"/>
                        <a:t>Complex aggregations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Disk I/O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dirty="0" smtClean="0"/>
                        <a:t>Heavy indexing loads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dirty="0" smtClean="0"/>
                        <a:t>Logstash</a:t>
                      </a:r>
                      <a:r>
                        <a:rPr lang="en-US" sz="1600" baseline="0" dirty="0" smtClean="0"/>
                        <a:t> file input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baseline="0" dirty="0" smtClean="0"/>
                        <a:t>Logstash file output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600" baseline="0" dirty="0" err="1" smtClean="0"/>
                        <a:t>Lucene</a:t>
                      </a:r>
                      <a:r>
                        <a:rPr lang="en-US" sz="1600" baseline="0" dirty="0" smtClean="0"/>
                        <a:t> merges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512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58" y="2996952"/>
            <a:ext cx="6139966" cy="34764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5" y="260648"/>
            <a:ext cx="63274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4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4725" y="3573016"/>
            <a:ext cx="1176251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Coordinating nodes</a:t>
            </a: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Use cases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484" y="728700"/>
            <a:ext cx="4153401" cy="1856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1) </a:t>
            </a:r>
            <a:r>
              <a:rPr lang="en-US" sz="1600" b="1" dirty="0" err="1" smtClean="0"/>
              <a:t>Coinbase</a:t>
            </a:r>
            <a:endParaRPr lang="en-US" sz="1600" b="1" dirty="0" smtClean="0"/>
          </a:p>
          <a:p>
            <a:pPr lvl="1">
              <a:lnSpc>
                <a:spcPct val="120000"/>
              </a:lnSpc>
            </a:pPr>
            <a:r>
              <a:rPr lang="en-US" sz="1600" dirty="0" smtClean="0"/>
              <a:t>Peak Index Volume</a:t>
            </a:r>
          </a:p>
          <a:p>
            <a:pPr lvl="2">
              <a:lnSpc>
                <a:spcPct val="120000"/>
              </a:lnSpc>
            </a:pPr>
            <a:r>
              <a:rPr lang="en-US" sz="1600" dirty="0" smtClean="0"/>
              <a:t>912,739,256 documents/hr (1.1T)</a:t>
            </a:r>
          </a:p>
          <a:p>
            <a:pPr lvl="1">
              <a:lnSpc>
                <a:spcPct val="120000"/>
              </a:lnSpc>
            </a:pPr>
            <a:r>
              <a:rPr lang="en-US" sz="1600" dirty="0" smtClean="0"/>
              <a:t>Peak Search Volume</a:t>
            </a:r>
          </a:p>
          <a:p>
            <a:pPr lvl="2">
              <a:lnSpc>
                <a:spcPct val="120000"/>
              </a:lnSpc>
            </a:pPr>
            <a:r>
              <a:rPr lang="en-US" sz="1600" dirty="0" smtClean="0"/>
              <a:t>1,500 queries/s</a:t>
            </a:r>
            <a:endParaRPr lang="en-US" sz="1600" dirty="0"/>
          </a:p>
          <a:p>
            <a:pPr lvl="1">
              <a:lnSpc>
                <a:spcPct val="120000"/>
              </a:lnSpc>
            </a:pPr>
            <a:r>
              <a:rPr lang="en-US" sz="1600" dirty="0" smtClean="0"/>
              <a:t>Reliability is critical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2820" y="4113076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332820" y="4365104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2820" y="4617132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76936" y="3573016"/>
            <a:ext cx="1440160" cy="100811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Hot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6936" y="4617131"/>
            <a:ext cx="1440160" cy="59580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Warm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96616" y="4240833"/>
            <a:ext cx="612068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Kibana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33120" y="3537012"/>
            <a:ext cx="1260140" cy="100811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Master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52800" y="5157192"/>
            <a:ext cx="99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</a:t>
            </a:r>
            <a:r>
              <a:rPr lang="en-US" sz="900" dirty="0" smtClean="0"/>
              <a:t>4.2xlarge</a:t>
            </a:r>
          </a:p>
          <a:p>
            <a:r>
              <a:rPr lang="en-US" sz="900" dirty="0" smtClean="0"/>
              <a:t>61GB, 8CPU)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4948" y="324898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I3.4xlarge</a:t>
            </a:r>
          </a:p>
          <a:p>
            <a:r>
              <a:rPr lang="en-US" sz="800" dirty="0"/>
              <a:t>(</a:t>
            </a:r>
            <a:r>
              <a:rPr lang="en-US" sz="800" dirty="0" smtClean="0"/>
              <a:t>122GB, 32CPU, 3.8TB)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97994" y="3976850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97994" y="4221088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33020" y="3976850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33020" y="4221088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84948" y="4869160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33020" y="4869160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20952" y="5212941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M4.4xlarge</a:t>
            </a:r>
          </a:p>
          <a:p>
            <a:r>
              <a:rPr lang="en-US" sz="800" dirty="0" smtClean="0"/>
              <a:t>(61GB, 16CPU, 10TB)</a:t>
            </a:r>
          </a:p>
        </p:txBody>
      </p:sp>
      <p:cxnSp>
        <p:nvCxnSpPr>
          <p:cNvPr id="23" name="Straight Arrow Connector 22"/>
          <p:cNvCxnSpPr>
            <a:stCxn id="11" idx="3"/>
            <a:endCxn id="6" idx="1"/>
          </p:cNvCxnSpPr>
          <p:nvPr/>
        </p:nvCxnSpPr>
        <p:spPr>
          <a:xfrm flipV="1">
            <a:off x="2108684" y="4347102"/>
            <a:ext cx="906041" cy="174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96716" y="4240833"/>
            <a:ext cx="432048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ELB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3120" y="319671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</a:t>
            </a:r>
            <a:r>
              <a:rPr lang="en-US" sz="800" dirty="0"/>
              <a:t>4</a:t>
            </a:r>
            <a:r>
              <a:rPr lang="en-US" sz="800" dirty="0" smtClean="0"/>
              <a:t>.2xlarge</a:t>
            </a:r>
          </a:p>
          <a:p>
            <a:r>
              <a:rPr lang="en-US" sz="800" dirty="0"/>
              <a:t>(</a:t>
            </a:r>
            <a:r>
              <a:rPr lang="en-US" sz="800" dirty="0" smtClean="0"/>
              <a:t>15GB, 8CPU, 3.8TB)</a:t>
            </a:r>
          </a:p>
        </p:txBody>
      </p:sp>
    </p:spTree>
    <p:extLst>
      <p:ext uri="{BB962C8B-B14F-4D97-AF65-F5344CB8AC3E}">
        <p14:creationId xmlns:p14="http://schemas.microsoft.com/office/powerpoint/2010/main" val="27520718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Use cases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484" y="728700"/>
            <a:ext cx="140465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2</a:t>
            </a:r>
            <a:r>
              <a:rPr lang="en-US" sz="1600" b="1" dirty="0" smtClean="0"/>
              <a:t>) Synthesio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456" y="3218976"/>
            <a:ext cx="4864403" cy="2052228"/>
          </a:xfrm>
          <a:prstGeom prst="roundRect">
            <a:avLst>
              <a:gd name="adj" fmla="val 694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1" dirty="0" smtClean="0">
                <a:solidFill>
                  <a:schemeClr val="tx1"/>
                </a:solidFill>
              </a:rPr>
              <a:t>Cluster (type1)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1550" y="3745189"/>
            <a:ext cx="1105956" cy="1237984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12Core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512GB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9*800GB(SSD)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27550" y="3745189"/>
            <a:ext cx="1105956" cy="1237984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12Core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512GB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9*800GB(SSD)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8988" y="3745189"/>
            <a:ext cx="1105956" cy="1237984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12Core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512GB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9*800GB(SSD)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20581" y="3745189"/>
            <a:ext cx="1105956" cy="1237984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12Core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512GB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9*800GB(SSD)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09513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31311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09513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31311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474818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896616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474818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96616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690166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11964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90166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111964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884068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305866" y="4155080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305866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884068" y="4553938"/>
            <a:ext cx="343312" cy="342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989004" y="3218976"/>
            <a:ext cx="4864403" cy="2052228"/>
          </a:xfrm>
          <a:prstGeom prst="roundRect">
            <a:avLst>
              <a:gd name="adj" fmla="val 694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1" u="sng" dirty="0" smtClean="0">
                <a:solidFill>
                  <a:schemeClr val="tx1"/>
                </a:solidFill>
              </a:rPr>
              <a:t>Cluster (type2)-</a:t>
            </a:r>
            <a:r>
              <a:rPr lang="en-US" altLang="ko-KR" sz="2000" b="1" i="1" u="sng" dirty="0" smtClean="0">
                <a:solidFill>
                  <a:srgbClr val="0000FF"/>
                </a:solidFill>
              </a:rPr>
              <a:t>opted</a:t>
            </a:r>
            <a:endParaRPr lang="en-US" sz="2000" b="1" i="1" u="sng" dirty="0" smtClean="0">
              <a:solidFill>
                <a:srgbClr val="0000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353458" y="3831044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392604" y="3831044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442246" y="3831044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481392" y="3831044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353458" y="4387346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392604" y="4387346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42246" y="4387346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481392" y="4387346"/>
            <a:ext cx="972108" cy="50405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smtClean="0">
                <a:solidFill>
                  <a:srgbClr val="FFFFFF"/>
                </a:solidFill>
              </a:rPr>
              <a:t>CPU: 4Core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700" dirty="0" smtClean="0">
                <a:solidFill>
                  <a:srgbClr val="FFFFFF"/>
                </a:solidFill>
              </a:rPr>
              <a:t>Disk: 800GB(SSD)</a:t>
            </a:r>
          </a:p>
        </p:txBody>
      </p:sp>
      <p:sp>
        <p:nvSpPr>
          <p:cNvPr id="72" name="Diamond 71"/>
          <p:cNvSpPr/>
          <p:nvPr/>
        </p:nvSpPr>
        <p:spPr>
          <a:xfrm>
            <a:off x="3624273" y="1736812"/>
            <a:ext cx="2657455" cy="912101"/>
          </a:xfrm>
          <a:prstGeom prst="diamond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00872" y="1922832"/>
            <a:ext cx="227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FF"/>
                </a:solidFill>
              </a:rPr>
              <a:t>136TB =&gt; </a:t>
            </a:r>
            <a:r>
              <a:rPr lang="en-US" sz="1200" dirty="0" err="1" smtClean="0">
                <a:solidFill>
                  <a:srgbClr val="0000FF"/>
                </a:solidFill>
              </a:rPr>
              <a:t>reindex</a:t>
            </a:r>
            <a:endParaRPr lang="en-US" sz="1200" dirty="0" smtClean="0">
              <a:solidFill>
                <a:srgbClr val="0000FF"/>
              </a:solidFill>
            </a:endParaRPr>
          </a:p>
          <a:p>
            <a:pPr algn="ctr"/>
            <a:r>
              <a:rPr lang="en-US" sz="1200" dirty="0" smtClean="0">
                <a:solidFill>
                  <a:srgbClr val="0000FF"/>
                </a:solidFill>
              </a:rPr>
              <a:t>What type of cluster to form it?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29164" y="5379216"/>
            <a:ext cx="2477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Scalable much easier</a:t>
            </a:r>
          </a:p>
          <a:p>
            <a:r>
              <a:rPr lang="en-US" sz="1200" dirty="0" smtClean="0"/>
              <a:t>75 physical machines are running</a:t>
            </a:r>
          </a:p>
        </p:txBody>
      </p:sp>
      <p:cxnSp>
        <p:nvCxnSpPr>
          <p:cNvPr id="75" name="Elbow Connector 74"/>
          <p:cNvCxnSpPr>
            <a:stCxn id="72" idx="1"/>
            <a:endCxn id="6" idx="0"/>
          </p:cNvCxnSpPr>
          <p:nvPr/>
        </p:nvCxnSpPr>
        <p:spPr>
          <a:xfrm rot="10800000" flipV="1">
            <a:off x="2488659" y="2192862"/>
            <a:ext cx="1135615" cy="1026113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72" idx="3"/>
            <a:endCxn id="46" idx="0"/>
          </p:cNvCxnSpPr>
          <p:nvPr/>
        </p:nvCxnSpPr>
        <p:spPr>
          <a:xfrm>
            <a:off x="6281728" y="2192863"/>
            <a:ext cx="1139478" cy="1026113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902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Use cases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40532" y="836712"/>
            <a:ext cx="402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architecture at Synthesio</a:t>
            </a:r>
          </a:p>
        </p:txBody>
      </p:sp>
      <p:sp>
        <p:nvSpPr>
          <p:cNvPr id="4" name="Rectangle 3"/>
          <p:cNvSpPr/>
          <p:nvPr/>
        </p:nvSpPr>
        <p:spPr>
          <a:xfrm>
            <a:off x="848544" y="1304764"/>
            <a:ext cx="3024336" cy="936104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FFFFFF"/>
                </a:solidFill>
              </a:rPr>
              <a:t>CPU: Quad Xeon D-1521 2.40GHz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Mem: 64GB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Disk: 4*800GB(SSD) </a:t>
            </a:r>
            <a:r>
              <a:rPr lang="mr-IN" sz="1400" dirty="0" smtClean="0">
                <a:solidFill>
                  <a:srgbClr val="FFFFFF"/>
                </a:solidFill>
              </a:rPr>
              <a:t>–</a:t>
            </a:r>
            <a:r>
              <a:rPr lang="en-US" sz="1400" dirty="0" smtClean="0">
                <a:solidFill>
                  <a:srgbClr val="FFFFFF"/>
                </a:solidFill>
              </a:rPr>
              <a:t> RAID-0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Filesystem: XFS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2900" y="1448780"/>
            <a:ext cx="2186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Total Storage Size: 218,75TB</a:t>
            </a:r>
          </a:p>
          <a:p>
            <a:r>
              <a:rPr lang="en-US" sz="1200" dirty="0" smtClean="0"/>
              <a:t>4,68TB Memory</a:t>
            </a:r>
          </a:p>
          <a:p>
            <a:r>
              <a:rPr lang="en-US" sz="1200" dirty="0" smtClean="0"/>
              <a:t>(2.39 TB Heap memory)</a:t>
            </a:r>
          </a:p>
        </p:txBody>
      </p:sp>
      <p:sp>
        <p:nvSpPr>
          <p:cNvPr id="7" name="Rectangle 6"/>
          <p:cNvSpPr/>
          <p:nvPr/>
        </p:nvSpPr>
        <p:spPr>
          <a:xfrm>
            <a:off x="2936776" y="2708920"/>
            <a:ext cx="1739544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HAproxy</a:t>
            </a:r>
            <a:r>
              <a:rPr lang="en-US" sz="1100" dirty="0" smtClean="0">
                <a:solidFill>
                  <a:schemeClr val="tx1"/>
                </a:solidFill>
              </a:rPr>
              <a:t>(query)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58825" y="3501008"/>
            <a:ext cx="2556284" cy="2700300"/>
          </a:xfrm>
          <a:prstGeom prst="roundRect">
            <a:avLst>
              <a:gd name="adj" fmla="val 694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i="1" u="sng" dirty="0" smtClean="0">
                <a:solidFill>
                  <a:schemeClr val="tx1"/>
                </a:solidFill>
              </a:rPr>
              <a:t>DC1</a:t>
            </a:r>
            <a:endParaRPr lang="en-US" sz="1600" b="1" i="1" u="sng" dirty="0" smtClean="0">
              <a:solidFill>
                <a:srgbClr val="0000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92860" y="3501008"/>
            <a:ext cx="2556284" cy="2700300"/>
          </a:xfrm>
          <a:prstGeom prst="roundRect">
            <a:avLst>
              <a:gd name="adj" fmla="val 694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i="1" u="sng" dirty="0" smtClean="0">
                <a:solidFill>
                  <a:schemeClr val="tx1"/>
                </a:solidFill>
              </a:rPr>
              <a:t>DC2</a:t>
            </a:r>
            <a:endParaRPr lang="en-US" sz="1600" b="1" i="1" u="sng" dirty="0" smtClean="0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547888" y="3501008"/>
            <a:ext cx="2556284" cy="2700300"/>
          </a:xfrm>
          <a:prstGeom prst="roundRect">
            <a:avLst>
              <a:gd name="adj" fmla="val 694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i="1" u="sng" dirty="0" smtClean="0">
                <a:solidFill>
                  <a:schemeClr val="tx1"/>
                </a:solidFill>
              </a:rPr>
              <a:t>DC3</a:t>
            </a:r>
            <a:endParaRPr lang="en-US" sz="1600" b="1" i="1" u="sng" dirty="0" smtClean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4929" y="3651005"/>
            <a:ext cx="1404156" cy="252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Coordinator1</a:t>
            </a:r>
          </a:p>
        </p:txBody>
      </p:sp>
      <p:sp>
        <p:nvSpPr>
          <p:cNvPr id="9" name="Rectangle 8"/>
          <p:cNvSpPr/>
          <p:nvPr/>
        </p:nvSpPr>
        <p:spPr>
          <a:xfrm>
            <a:off x="4664968" y="3651005"/>
            <a:ext cx="1404156" cy="252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Coordinator2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48835" y="5379196"/>
            <a:ext cx="2376264" cy="714099"/>
          </a:xfrm>
          <a:prstGeom prst="roundRect">
            <a:avLst>
              <a:gd name="adj" fmla="val 9670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02841" y="5769260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Data1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12640" y="5517232"/>
            <a:ext cx="900100" cy="2520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1100" dirty="0" smtClean="0">
                <a:solidFill>
                  <a:schemeClr val="tx1"/>
                </a:solidFill>
              </a:rPr>
              <a:t>…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49431" y="5481228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Data35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800872" y="5373215"/>
            <a:ext cx="2376264" cy="714099"/>
          </a:xfrm>
          <a:prstGeom prst="roundRect">
            <a:avLst>
              <a:gd name="adj" fmla="val 9670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54878" y="5763279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Data36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64677" y="5511251"/>
            <a:ext cx="900100" cy="2520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1100" dirty="0" smtClean="0">
                <a:solidFill>
                  <a:schemeClr val="tx1"/>
                </a:solidFill>
              </a:rPr>
              <a:t>…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01468" y="5475247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Data70</a:t>
            </a:r>
          </a:p>
        </p:txBody>
      </p:sp>
      <p:cxnSp>
        <p:nvCxnSpPr>
          <p:cNvPr id="34" name="Straight Connector 33"/>
          <p:cNvCxnSpPr>
            <a:stCxn id="7" idx="2"/>
            <a:endCxn id="24" idx="0"/>
          </p:cNvCxnSpPr>
          <p:nvPr/>
        </p:nvCxnSpPr>
        <p:spPr>
          <a:xfrm flipH="1">
            <a:off x="2497007" y="3104964"/>
            <a:ext cx="1309541" cy="54604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9" idx="0"/>
          </p:cNvCxnSpPr>
          <p:nvPr/>
        </p:nvCxnSpPr>
        <p:spPr>
          <a:xfrm>
            <a:off x="3806548" y="3104964"/>
            <a:ext cx="1560498" cy="54604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784648" y="4437112"/>
            <a:ext cx="7056784" cy="54006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957" y="4581128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Master1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16996" y="4581128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Master2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00016" y="4581128"/>
            <a:ext cx="900100" cy="252028"/>
          </a:xfrm>
          <a:prstGeom prst="rect">
            <a:avLst/>
          </a:prstGeom>
          <a:solidFill>
            <a:srgbClr val="40404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Master3</a:t>
            </a:r>
          </a:p>
        </p:txBody>
      </p:sp>
      <p:cxnSp>
        <p:nvCxnSpPr>
          <p:cNvPr id="42" name="Straight Connector 41"/>
          <p:cNvCxnSpPr>
            <a:stCxn id="24" idx="2"/>
            <a:endCxn id="12" idx="0"/>
          </p:cNvCxnSpPr>
          <p:nvPr/>
        </p:nvCxnSpPr>
        <p:spPr>
          <a:xfrm>
            <a:off x="2497007" y="3903033"/>
            <a:ext cx="0" cy="67809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9" idx="2"/>
            <a:endCxn id="12" idx="0"/>
          </p:cNvCxnSpPr>
          <p:nvPr/>
        </p:nvCxnSpPr>
        <p:spPr>
          <a:xfrm flipH="1">
            <a:off x="2497007" y="3903033"/>
            <a:ext cx="2870039" cy="67809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4" idx="2"/>
            <a:endCxn id="17" idx="0"/>
          </p:cNvCxnSpPr>
          <p:nvPr/>
        </p:nvCxnSpPr>
        <p:spPr>
          <a:xfrm>
            <a:off x="2497007" y="3903033"/>
            <a:ext cx="2870039" cy="67809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4" idx="2"/>
            <a:endCxn id="22" idx="0"/>
          </p:cNvCxnSpPr>
          <p:nvPr/>
        </p:nvCxnSpPr>
        <p:spPr>
          <a:xfrm>
            <a:off x="2497007" y="3903033"/>
            <a:ext cx="5653059" cy="67809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9" idx="2"/>
            <a:endCxn id="17" idx="0"/>
          </p:cNvCxnSpPr>
          <p:nvPr/>
        </p:nvCxnSpPr>
        <p:spPr>
          <a:xfrm>
            <a:off x="5367046" y="3903033"/>
            <a:ext cx="0" cy="67809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9" idx="2"/>
            <a:endCxn id="22" idx="0"/>
          </p:cNvCxnSpPr>
          <p:nvPr/>
        </p:nvCxnSpPr>
        <p:spPr>
          <a:xfrm>
            <a:off x="5367046" y="3903033"/>
            <a:ext cx="2783020" cy="67809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2" idx="2"/>
            <a:endCxn id="28" idx="0"/>
          </p:cNvCxnSpPr>
          <p:nvPr/>
        </p:nvCxnSpPr>
        <p:spPr>
          <a:xfrm flipH="1">
            <a:off x="2136967" y="4833156"/>
            <a:ext cx="360040" cy="54604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2"/>
            <a:endCxn id="29" idx="0"/>
          </p:cNvCxnSpPr>
          <p:nvPr/>
        </p:nvCxnSpPr>
        <p:spPr>
          <a:xfrm>
            <a:off x="2497007" y="4833156"/>
            <a:ext cx="2491997" cy="54005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7" idx="2"/>
            <a:endCxn id="29" idx="0"/>
          </p:cNvCxnSpPr>
          <p:nvPr/>
        </p:nvCxnSpPr>
        <p:spPr>
          <a:xfrm flipH="1">
            <a:off x="4989004" y="4833156"/>
            <a:ext cx="378042" cy="54005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28" idx="0"/>
          </p:cNvCxnSpPr>
          <p:nvPr/>
        </p:nvCxnSpPr>
        <p:spPr>
          <a:xfrm flipH="1">
            <a:off x="2136967" y="4833156"/>
            <a:ext cx="3212078" cy="54604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2" idx="2"/>
            <a:endCxn id="28" idx="0"/>
          </p:cNvCxnSpPr>
          <p:nvPr/>
        </p:nvCxnSpPr>
        <p:spPr>
          <a:xfrm flipH="1">
            <a:off x="2136967" y="4833156"/>
            <a:ext cx="6013099" cy="54604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2" idx="2"/>
            <a:endCxn id="29" idx="0"/>
          </p:cNvCxnSpPr>
          <p:nvPr/>
        </p:nvCxnSpPr>
        <p:spPr>
          <a:xfrm flipH="1">
            <a:off x="4989004" y="4833156"/>
            <a:ext cx="3161062" cy="54005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6285148" y="2816932"/>
            <a:ext cx="1584176" cy="3600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Admin operation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>
            <a:stCxn id="85" idx="2"/>
            <a:endCxn id="9" idx="0"/>
          </p:cNvCxnSpPr>
          <p:nvPr/>
        </p:nvCxnSpPr>
        <p:spPr>
          <a:xfrm flipH="1">
            <a:off x="5367046" y="3176972"/>
            <a:ext cx="1710190" cy="474033"/>
          </a:xfrm>
          <a:prstGeom prst="straightConnector1">
            <a:avLst/>
          </a:prstGeom>
          <a:ln w="6350">
            <a:solidFill>
              <a:srgbClr val="40404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5" idx="2"/>
            <a:endCxn id="24" idx="0"/>
          </p:cNvCxnSpPr>
          <p:nvPr/>
        </p:nvCxnSpPr>
        <p:spPr>
          <a:xfrm flipH="1">
            <a:off x="2497007" y="3176972"/>
            <a:ext cx="4580229" cy="474033"/>
          </a:xfrm>
          <a:prstGeom prst="straightConnector1">
            <a:avLst/>
          </a:prstGeom>
          <a:ln w="6350">
            <a:solidFill>
              <a:srgbClr val="40404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65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What is Routing?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81661" y="872716"/>
            <a:ext cx="5742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Routing = which shard? = hash(document id) % number_of_primary_shards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1411690" y="2883165"/>
            <a:ext cx="1188132" cy="1296144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5" name="Snip Single Corner Rectangle 4"/>
          <p:cNvSpPr/>
          <p:nvPr/>
        </p:nvSpPr>
        <p:spPr>
          <a:xfrm>
            <a:off x="1353204" y="2924944"/>
            <a:ext cx="1188132" cy="1296144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03074" y="2983434"/>
            <a:ext cx="1188132" cy="1296144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1244588" y="3025213"/>
            <a:ext cx="1188132" cy="1296144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Documents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65472" y="1808820"/>
            <a:ext cx="0" cy="367240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65168" y="1793365"/>
            <a:ext cx="2304256" cy="6480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Shard 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65168" y="2549449"/>
            <a:ext cx="2304256" cy="6480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Shard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65168" y="3297404"/>
            <a:ext cx="2304256" cy="6480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Shard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65168" y="4053488"/>
            <a:ext cx="2304256" cy="6480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Shard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65168" y="4797152"/>
            <a:ext cx="2304256" cy="648072"/>
          </a:xfrm>
          <a:prstGeom prst="rect">
            <a:avLst/>
          </a:prstGeom>
          <a:solidFill>
            <a:srgbClr val="26262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Shard 4</a:t>
            </a:r>
          </a:p>
        </p:txBody>
      </p:sp>
      <p:cxnSp>
        <p:nvCxnSpPr>
          <p:cNvPr id="19" name="Straight Arrow Connector 18"/>
          <p:cNvCxnSpPr>
            <a:stCxn id="4" idx="0"/>
            <a:endCxn id="21" idx="1"/>
          </p:cNvCxnSpPr>
          <p:nvPr/>
        </p:nvCxnSpPr>
        <p:spPr>
          <a:xfrm>
            <a:off x="2599822" y="3531237"/>
            <a:ext cx="1705106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48744" y="3248980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Put?route</a:t>
            </a:r>
            <a:r>
              <a:rPr lang="en-US" sz="1000" dirty="0" smtClean="0"/>
              <a:t>=XXXX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04928" y="3135193"/>
            <a:ext cx="864096" cy="79208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52900" y="4005064"/>
            <a:ext cx="1433355" cy="46166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i.g</a:t>
            </a:r>
            <a:r>
              <a:rPr lang="en-US" sz="1200" dirty="0" smtClean="0">
                <a:solidFill>
                  <a:srgbClr val="FFFFFF"/>
                </a:solidFill>
              </a:rPr>
              <a:t>: Hash(XXXX)/5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Number =&gt; 4</a:t>
            </a:r>
          </a:p>
        </p:txBody>
      </p:sp>
      <p:cxnSp>
        <p:nvCxnSpPr>
          <p:cNvPr id="26" name="Elbow Connector 25"/>
          <p:cNvCxnSpPr>
            <a:stCxn id="21" idx="3"/>
            <a:endCxn id="17" idx="1"/>
          </p:cNvCxnSpPr>
          <p:nvPr/>
        </p:nvCxnSpPr>
        <p:spPr>
          <a:xfrm>
            <a:off x="5169024" y="3531237"/>
            <a:ext cx="1296144" cy="1589951"/>
          </a:xfrm>
          <a:prstGeom prst="bentConnector3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1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self-manages</a:t>
            </a:r>
          </a:p>
          <a:p>
            <a:r>
              <a:rPr lang="en-US" altLang="ko-KR" dirty="0" smtClean="0"/>
              <a:t>2) load </a:t>
            </a:r>
            <a:r>
              <a:rPr lang="en-US" altLang="ko-KR" dirty="0"/>
              <a:t>balance the location of all shards across all nodes. </a:t>
            </a:r>
          </a:p>
          <a:p>
            <a:r>
              <a:rPr lang="en-US" altLang="ko-KR" dirty="0" smtClean="0"/>
              <a:t>3) the </a:t>
            </a:r>
            <a:r>
              <a:rPr lang="en-US" altLang="ko-KR" dirty="0"/>
              <a:t>master node maintains the shard routing </a:t>
            </a:r>
            <a:r>
              <a:rPr lang="en-US" altLang="ko-KR" dirty="0" smtClean="0"/>
              <a:t>table</a:t>
            </a:r>
          </a:p>
          <a:p>
            <a:r>
              <a:rPr lang="en-US" altLang="ko-KR" dirty="0" smtClean="0"/>
              <a:t>4) distributes </a:t>
            </a:r>
            <a:r>
              <a:rPr lang="en-US" altLang="ko-KR" dirty="0"/>
              <a:t>a copy of the shard routing table to other nodes within the cluster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5394"/>
              </p:ext>
            </p:extLst>
          </p:nvPr>
        </p:nvGraphicFramePr>
        <p:xfrm>
          <a:off x="919566" y="4797152"/>
          <a:ext cx="8139894" cy="1315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Request(Cluster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level)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Request(Data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related)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Coordinating node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Master node</a:t>
                      </a:r>
                    </a:p>
                    <a:p>
                      <a:r>
                        <a:rPr lang="en-US" altLang="ko-KR" sz="1400" dirty="0" smtClean="0"/>
                        <a:t>managing cluster-wide changes </a:t>
                      </a:r>
                    </a:p>
                    <a:p>
                      <a:r>
                        <a:rPr lang="en-US" altLang="ko-KR" sz="1400" dirty="0" smtClean="0"/>
                        <a:t>Index(creating/deleting)Node(adding/removing) 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Data node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Elasticsearch Cluster</a:t>
            </a:r>
            <a:endParaRPr lang="ko-KR" altLang="en-US" sz="4000" b="1" i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80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26249" y="21047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85248" y="3789040"/>
            <a:ext cx="468052" cy="4320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dirty="0" smtClean="0">
                <a:solidFill>
                  <a:schemeClr val="tx1"/>
                </a:solidFill>
              </a:rPr>
              <a:t>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941332" y="3789040"/>
            <a:ext cx="468052" cy="4320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97416" y="3789040"/>
            <a:ext cx="468052" cy="4320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모서리가 접힌 도형 16"/>
          <p:cNvSpPr/>
          <p:nvPr/>
        </p:nvSpPr>
        <p:spPr>
          <a:xfrm>
            <a:off x="1136576" y="2704733"/>
            <a:ext cx="1081157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Document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39" name="직선 화살표 연결선 38"/>
          <p:cNvCxnSpPr>
            <a:stCxn id="17" idx="3"/>
            <a:endCxn id="7" idx="1"/>
          </p:cNvCxnSpPr>
          <p:nvPr/>
        </p:nvCxnSpPr>
        <p:spPr>
          <a:xfrm>
            <a:off x="2217733" y="2914824"/>
            <a:ext cx="430851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2216696" y="2420888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24508" y="4221088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smtClean="0"/>
              <a:t>- Calculate </a:t>
            </a:r>
            <a:r>
              <a:rPr lang="en-US" altLang="ko-KR" dirty="0"/>
              <a:t>the shard on </a:t>
            </a:r>
            <a:r>
              <a:rPr lang="en-US" altLang="ko-KR" dirty="0" smtClean="0"/>
              <a:t>which to </a:t>
            </a:r>
            <a:r>
              <a:rPr lang="en-US" altLang="ko-KR" dirty="0"/>
              <a:t>store the </a:t>
            </a:r>
            <a:r>
              <a:rPr lang="en-US" altLang="ko-KR" dirty="0" smtClean="0"/>
              <a:t>document</a:t>
            </a:r>
          </a:p>
          <a:p>
            <a:pPr algn="just"/>
            <a:r>
              <a:rPr lang="en-US" altLang="ko-KR" dirty="0"/>
              <a:t> </a:t>
            </a:r>
            <a:r>
              <a:rPr lang="en-US" altLang="ko-KR" dirty="0" smtClean="0"/>
              <a:t> : Gives </a:t>
            </a:r>
            <a:r>
              <a:rPr lang="en-US" altLang="ko-KR" dirty="0"/>
              <a:t>us the number of the shard where a particular document </a:t>
            </a:r>
            <a:r>
              <a:rPr lang="en-US" altLang="ko-KR" dirty="0" smtClean="0"/>
              <a:t>lives</a:t>
            </a:r>
          </a:p>
          <a:p>
            <a:pPr algn="just"/>
            <a:r>
              <a:rPr lang="en-US" altLang="ko-KR" dirty="0"/>
              <a:t> </a:t>
            </a:r>
            <a:r>
              <a:rPr lang="en-US" altLang="ko-KR" dirty="0" smtClean="0"/>
              <a:t>   Default</a:t>
            </a:r>
            <a:r>
              <a:rPr lang="en-US" altLang="ko-KR" dirty="0"/>
              <a:t>: (5 shards , 1 replica) / </a:t>
            </a:r>
            <a:r>
              <a:rPr lang="en-US" altLang="ko-KR" dirty="0" smtClean="0"/>
              <a:t>index</a:t>
            </a:r>
            <a:endParaRPr lang="en-US" altLang="ko-KR" dirty="0"/>
          </a:p>
        </p:txBody>
      </p:sp>
      <p:sp>
        <p:nvSpPr>
          <p:cNvPr id="49" name="직사각형 48"/>
          <p:cNvSpPr/>
          <p:nvPr/>
        </p:nvSpPr>
        <p:spPr>
          <a:xfrm>
            <a:off x="2360712" y="2852936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 dirty="0"/>
              <a:t>shard number</a:t>
            </a:r>
            <a:r>
              <a:rPr lang="en-US" altLang="ko-KR" sz="1100" dirty="0"/>
              <a:t> = hash(routing) % </a:t>
            </a:r>
            <a:r>
              <a:rPr lang="en-US" altLang="ko-KR" sz="1100" dirty="0" err="1" smtClean="0"/>
              <a:t>number_of_shards</a:t>
            </a:r>
            <a:r>
              <a:rPr lang="en-US" altLang="ko-KR" sz="1100" dirty="0" smtClean="0"/>
              <a:t>(primary)</a:t>
            </a:r>
            <a:endParaRPr lang="ko-KR" altLang="en-US" sz="1100" dirty="0"/>
          </a:p>
        </p:txBody>
      </p:sp>
      <p:sp>
        <p:nvSpPr>
          <p:cNvPr id="20" name="모서리가 둥근 직사각형 8"/>
          <p:cNvSpPr/>
          <p:nvPr/>
        </p:nvSpPr>
        <p:spPr>
          <a:xfrm>
            <a:off x="6670265" y="27348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9"/>
          <p:cNvSpPr/>
          <p:nvPr/>
        </p:nvSpPr>
        <p:spPr>
          <a:xfrm>
            <a:off x="7426349" y="27348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0"/>
          <p:cNvSpPr/>
          <p:nvPr/>
        </p:nvSpPr>
        <p:spPr>
          <a:xfrm>
            <a:off x="8182433" y="27348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40"/>
          <p:cNvSpPr/>
          <p:nvPr/>
        </p:nvSpPr>
        <p:spPr>
          <a:xfrm>
            <a:off x="7653300" y="1520788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1292" y="1556792"/>
            <a:ext cx="997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Unassigned</a:t>
            </a:r>
          </a:p>
          <a:p>
            <a:r>
              <a:rPr lang="en-US" altLang="ko-KR" sz="1200" dirty="0" smtClean="0"/>
              <a:t>shard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1484784"/>
            <a:ext cx="8749096" cy="33123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graphicFrame>
        <p:nvGraphicFramePr>
          <p:cNvPr id="17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67223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1448780"/>
            <a:ext cx="8749096" cy="33123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761312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Writes a Data</a:t>
            </a:r>
            <a:endParaRPr lang="ko-KR" altLang="en-US" sz="4000" b="1" i="1" dirty="0"/>
          </a:p>
        </p:txBody>
      </p:sp>
      <p:sp>
        <p:nvSpPr>
          <p:cNvPr id="18" name="모서리가 둥근 직사각형 10"/>
          <p:cNvSpPr/>
          <p:nvPr/>
        </p:nvSpPr>
        <p:spPr>
          <a:xfrm>
            <a:off x="69692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0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46776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67291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19497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19497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19497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82504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82504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13040" y="382504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82504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61312" y="382504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60712" y="382504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483315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02322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7928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483315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356674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22772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0722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4332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450256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0232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82347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P</a:t>
            </a:r>
            <a:r>
              <a:rPr lang="en-US" altLang="ko-KR" sz="1400" dirty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R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9" idx="0"/>
            <a:endCxn id="10" idx="0"/>
          </p:cNvCxnSpPr>
          <p:nvPr/>
        </p:nvCxnSpPr>
        <p:spPr>
          <a:xfrm rot="16200000" flipV="1">
            <a:off x="4619678" y="680574"/>
            <a:ext cx="12700" cy="5383169"/>
          </a:xfrm>
          <a:prstGeom prst="curvedConnector3">
            <a:avLst>
              <a:gd name="adj1" fmla="val 1406467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723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Three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</a:rPr>
              <a:t>P</a:t>
            </a:r>
            <a:r>
              <a:rPr lang="en-US" altLang="ko-KR" sz="1400" dirty="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R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64968" y="4871253"/>
            <a:ext cx="2112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black"/>
                  </a:solidFill>
                </a:rPr>
                <a:t>R</a:t>
              </a:r>
              <a:r>
                <a:rPr lang="en-US" altLang="ko-KR" sz="1400" dirty="0">
                  <a:solidFill>
                    <a:prstClr val="black"/>
                  </a:solidFill>
                </a:rPr>
                <a:t>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96851"/>
            <a:ext cx="8749096" cy="273630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OutPut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smtClean="0"/>
              <a:t>Logstash</a:t>
            </a:r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32" name="직선 화살표 연결선 31"/>
          <p:cNvCxnSpPr>
            <a:stCxn id="18" idx="3"/>
            <a:endCxn id="38" idx="1"/>
          </p:cNvCxnSpPr>
          <p:nvPr/>
        </p:nvCxnSpPr>
        <p:spPr>
          <a:xfrm>
            <a:off x="1916738" y="3483007"/>
            <a:ext cx="3802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9092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</a:t>
            </a:r>
            <a:r>
              <a:rPr lang="en-US" altLang="ko-KR" sz="900" dirty="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</a:t>
            </a:r>
            <a:r>
              <a:rPr lang="en-US" altLang="ko-KR" sz="900" dirty="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</a:t>
            </a:r>
            <a:r>
              <a:rPr lang="en-US" altLang="ko-KR" sz="900" dirty="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91356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</a:t>
            </a:r>
            <a:r>
              <a:rPr lang="en-US" altLang="ko-KR" sz="900" dirty="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</a:t>
            </a:r>
            <a:r>
              <a:rPr lang="en-US" altLang="ko-KR" sz="900" dirty="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</a:t>
            </a:r>
            <a:r>
              <a:rPr lang="en-US" altLang="ko-KR" sz="900" dirty="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</a:t>
            </a:r>
            <a:r>
              <a:rPr lang="en-US" altLang="ko-KR" sz="900" dirty="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</a:t>
            </a:r>
            <a:r>
              <a:rPr lang="en-US" altLang="ko-KR" sz="900" dirty="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</a:t>
            </a:r>
            <a:r>
              <a:rPr lang="en-US" altLang="ko-KR" sz="900" dirty="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Pipeline(IV)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67322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3800872" y="94472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Huge buffering of input not to be passed</a:t>
            </a:r>
          </a:p>
          <a:p>
            <a:r>
              <a:rPr lang="en-US" sz="900" dirty="0" smtClean="0"/>
              <a:t>Entire ES cluster down case, can start where it left off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20952" y="1304764"/>
            <a:ext cx="1" cy="24273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(name + mapping)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solidFill>
                  <a:schemeClr val="bg1"/>
                </a:solidFill>
              </a:rPr>
              <a:t>Metadata : composed of three elements (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index,type</a:t>
            </a:r>
            <a:r>
              <a:rPr lang="en-US" altLang="ko-KR" sz="1100" dirty="0" smtClean="0">
                <a:solidFill>
                  <a:schemeClr val="bg1"/>
                </a:solidFill>
              </a:rPr>
              <a:t>, id)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: unique key =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idx+type+id</a:t>
            </a:r>
            <a:r>
              <a:rPr lang="en-US" altLang="ko-KR" sz="1400" dirty="0" smtClean="0">
                <a:solidFill>
                  <a:schemeClr val="bg1"/>
                </a:solidFill>
              </a:rPr>
              <a:t>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field contains, 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Object(json)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7816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531214"/>
                <a:gridCol w="2736304"/>
                <a:gridCol w="1980221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 (inverted)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English, 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 (not inverted)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json(object,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Combined Processes (</a:t>
            </a:r>
            <a:r>
              <a:rPr lang="en-US" altLang="ko-KR" sz="1400" b="1" i="1" dirty="0" smtClean="0"/>
              <a:t>Normalization</a:t>
            </a:r>
            <a:r>
              <a:rPr lang="en-US" altLang="ko-KR" sz="1400" dirty="0" smtClean="0"/>
              <a:t> + </a:t>
            </a:r>
            <a:r>
              <a:rPr lang="en-US" altLang="ko-KR" sz="1400" b="1" i="1" dirty="0" smtClean="0"/>
              <a:t>Tokenization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synonyms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3573016"/>
            <a:ext cx="1078152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u="sng" dirty="0" smtClean="0">
                <a:solidFill>
                  <a:srgbClr val="0000FF"/>
                </a:solidFill>
              </a:rPr>
              <a:t>By analyzer</a:t>
            </a:r>
            <a:endParaRPr lang="ko-KR" altLang="en-US" sz="1200" b="1" i="1" u="sng" dirty="0" err="1" smtClean="0">
              <a:solidFill>
                <a:srgbClr val="0000FF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89705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Character </a:t>
            </a:r>
            <a:r>
              <a:rPr lang="en-US" altLang="ko-KR" sz="1400" i="1" u="sng" dirty="0" smtClean="0">
                <a:solidFill>
                  <a:schemeClr val="tx1"/>
                </a:solidFill>
              </a:rPr>
              <a:t>filters</a:t>
            </a:r>
            <a:endParaRPr lang="ko-KR" altLang="en-US" sz="1400" i="1" u="sng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121188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Token </a:t>
            </a:r>
            <a:r>
              <a:rPr lang="en-US" altLang="ko-KR" sz="1400" i="1" u="sng" dirty="0" smtClean="0">
                <a:solidFill>
                  <a:schemeClr val="tx1"/>
                </a:solidFill>
              </a:rPr>
              <a:t>filters</a:t>
            </a:r>
            <a:endParaRPr lang="ko-KR" altLang="en-US" sz="1400" i="1" u="sng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suitable 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5" idx="2"/>
            <a:endCxn id="29" idx="0"/>
          </p:cNvCxnSpPr>
          <p:nvPr/>
        </p:nvCxnSpPr>
        <p:spPr>
          <a:xfrm>
            <a:off x="2190308" y="4401108"/>
            <a:ext cx="0" cy="72008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u="sng" dirty="0" err="1" smtClean="0">
                <a:solidFill>
                  <a:schemeClr val="tx1"/>
                </a:solidFill>
              </a:rPr>
              <a:t>tokenizers</a:t>
            </a:r>
            <a:endParaRPr lang="ko-KR" altLang="en-US" sz="1400" i="1" u="sng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Lowercase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560512" y="3582886"/>
            <a:ext cx="2374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It used to tidy up a string before it has tokenized</a:t>
            </a:r>
          </a:p>
          <a:p>
            <a:r>
              <a:rPr lang="en-US" altLang="ko-KR" sz="1200" dirty="0" smtClean="0"/>
              <a:t>- [</a:t>
            </a:r>
            <a:r>
              <a:rPr lang="en-US" altLang="ko-KR" sz="1200" dirty="0" err="1" smtClean="0"/>
              <a:t>html_strip</a:t>
            </a:r>
            <a:r>
              <a:rPr lang="en-US" altLang="ko-KR" sz="1200" dirty="0" smtClean="0"/>
              <a:t> character filter] to </a:t>
            </a:r>
          </a:p>
          <a:p>
            <a:r>
              <a:rPr lang="en-US" altLang="ko-KR" sz="1200" dirty="0" smtClean="0"/>
              <a:t>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Asicc</a:t>
            </a:r>
            <a:r>
              <a:rPr lang="en-US" altLang="ko-KR" sz="1200" dirty="0" smtClean="0"/>
              <a:t>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Ngram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68924" y="4257092"/>
            <a:ext cx="5220580" cy="1944216"/>
          </a:xfrm>
          <a:prstGeom prst="rect">
            <a:avLst/>
          </a:prstGeom>
          <a:solidFill>
            <a:schemeClr val="bg1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9487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494268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defined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512840" y="4941168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41032" y="4437112"/>
            <a:ext cx="4332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fields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301505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Inverted</a:t>
            </a:r>
          </a:p>
          <a:p>
            <a:r>
              <a:rPr lang="en-US" altLang="ko-KR" sz="1200" dirty="0" smtClean="0"/>
              <a:t>Indices</a:t>
            </a:r>
            <a:endParaRPr lang="en-US" altLang="ko-KR" sz="1200" dirty="0"/>
          </a:p>
          <a:p>
            <a:r>
              <a:rPr lang="en-US" altLang="ko-KR" sz="1200" dirty="0" smtClean="0"/>
              <a:t>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(example)</a:t>
            </a:r>
            <a:endParaRPr lang="ko-KR" altLang="en-US" sz="2800" i="1" dirty="0"/>
          </a:p>
        </p:txBody>
      </p:sp>
      <p:cxnSp>
        <p:nvCxnSpPr>
          <p:cNvPr id="23" name="직선 화살표 연결선 38"/>
          <p:cNvCxnSpPr>
            <a:stCxn id="7" idx="3"/>
          </p:cNvCxnSpPr>
          <p:nvPr/>
        </p:nvCxnSpPr>
        <p:spPr>
          <a:xfrm flipV="1">
            <a:off x="2463523" y="2050187"/>
            <a:ext cx="5746121" cy="106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825009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2879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(output example by standard)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GET /</a:t>
            </a:r>
            <a:r>
              <a:rPr lang="en-US" altLang="ko-KR" sz="1200" dirty="0" err="1" smtClean="0"/>
              <a:t>my_index</a:t>
            </a:r>
            <a:r>
              <a:rPr lang="en-US" altLang="ko-KR" sz="1200" dirty="0" smtClean="0"/>
              <a:t>/</a:t>
            </a:r>
            <a:r>
              <a:rPr lang="en-US" altLang="ko-KR" sz="1200" dirty="0" smtClean="0">
                <a:solidFill>
                  <a:srgbClr val="FF0000"/>
                </a:solidFill>
              </a:rPr>
              <a:t>_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analyze?analyzer</a:t>
            </a:r>
            <a:r>
              <a:rPr lang="en-US" altLang="ko-KR" sz="1200" dirty="0" smtClean="0">
                <a:solidFill>
                  <a:srgbClr val="FF0000"/>
                </a:solidFill>
              </a:rPr>
              <a:t>=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my_analyzer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The quick &amp; brown fox</a:t>
            </a:r>
          </a:p>
          <a:p>
            <a:r>
              <a:rPr lang="en-US" altLang="ko-KR" sz="1200" dirty="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type (similarly 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6716" y="5409220"/>
            <a:ext cx="30603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analyzer</a:t>
            </a:r>
          </a:p>
          <a:p>
            <a:r>
              <a:rPr lang="en-US" altLang="ko-KR" sz="2400" b="1" i="1" dirty="0" smtClean="0"/>
              <a:t>(types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728708" cy="1214640"/>
            <a:chOff x="1208584" y="3186468"/>
            <a:chExt cx="4728708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467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740376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</a:t>
              </a:r>
            </a:p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80515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83127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80515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80515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76114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3836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capacity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9"/>
          <p:cNvSpPr/>
          <p:nvPr/>
        </p:nvSpPr>
        <p:spPr>
          <a:xfrm>
            <a:off x="3787504" y="3401908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69732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638938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728864" y="3465004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01072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28963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make it be 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818958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809521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824930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5365374" y="4077072"/>
            <a:ext cx="36920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495093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57" name="직사각형 9"/>
          <p:cNvSpPr/>
          <p:nvPr/>
        </p:nvSpPr>
        <p:spPr>
          <a:xfrm>
            <a:off x="3669732" y="3526426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</a:t>
            </a:r>
            <a:r>
              <a:rPr lang="en-US" altLang="ko-KR" sz="1200" dirty="0" err="1" smtClean="0"/>
              <a:t>filesystem</a:t>
            </a:r>
            <a:r>
              <a:rPr lang="en-US" altLang="ko-KR" sz="1200" dirty="0" smtClean="0"/>
              <a:t>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</a:t>
            </a:r>
            <a:r>
              <a:rPr lang="en-US" altLang="ko-KR" sz="1200" dirty="0" err="1" smtClean="0"/>
              <a:t>filesystem</a:t>
            </a:r>
            <a:r>
              <a:rPr lang="en-US" altLang="ko-KR" sz="1200" dirty="0" smtClean="0"/>
              <a:t>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err="1" smtClean="0"/>
              <a:t>filesystem</a:t>
            </a:r>
            <a:r>
              <a:rPr lang="en-US" altLang="ko-KR" sz="1100" dirty="0" smtClean="0"/>
              <a:t>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deleted</a:t>
            </a:r>
          </a:p>
          <a:p>
            <a:r>
              <a:rPr lang="en-US" altLang="ko-KR" sz="1100" dirty="0" smtClean="0"/>
              <a:t>- Redo 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</a:p>
          <a:p>
            <a:r>
              <a:rPr lang="en-US" altLang="ko-KR" sz="1200" dirty="0" smtClean="0"/>
              <a:t>no can older segments be updated to reflect a newer version of a document</a:t>
            </a:r>
          </a:p>
          <a:p>
            <a:r>
              <a:rPr lang="en-US" altLang="ko-KR" sz="1200" dirty="0" smtClean="0"/>
              <a:t>Ever 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filesystem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like a process compaction in 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141132" y="1217924"/>
            <a:ext cx="1344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4.  Re 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7020780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Logstash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capture stream, turn it into events (generate events)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 events (modify them)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send events to ship to destination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input or output filter (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i.g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json, multiline)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36976" y="173681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/>
              <a:t>https://</a:t>
            </a:r>
            <a:r>
              <a:rPr lang="ko-KR" altLang="en-US" sz="1050" dirty="0">
                <a:hlinkClick r:id="rId2"/>
              </a:rPr>
              <a:t>www.elastic.co/guide/en/logstash/5.0/input-plugins.html</a:t>
            </a:r>
            <a:endParaRPr lang="ko-KR" altLang="en-US" sz="105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14910"/>
              </p:ext>
            </p:extLst>
          </p:nvPr>
        </p:nvGraphicFramePr>
        <p:xfrm>
          <a:off x="2900772" y="3140968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grok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mutate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drop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clone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geoip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 information about geographical location of IP addresses (kibana)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556956" y="2204864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Pipeline(logstash)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16796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307407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63659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63659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89004" y="2406080"/>
            <a:ext cx="3225147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89004" y="3025939"/>
            <a:ext cx="3225147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28656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/>
                        <a:t>Not cached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/>
                        <a:t>Cached</a:t>
                      </a:r>
                      <a:endParaRPr lang="ko-KR" altLang="en-US" sz="1100" u="sng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1" dirty="0" smtClean="0">
                          <a:solidFill>
                            <a:srgbClr val="0000FF"/>
                          </a:solidFill>
                        </a:rPr>
                        <a:t>Filter first, then query remaining docs</a:t>
                      </a:r>
                      <a:endParaRPr lang="ko-KR" altLang="en-US" sz="1100" b="1" i="1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7196" y="1880828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7977336" y="1880828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35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36" y="4113076"/>
            <a:ext cx="696943" cy="5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128" y="4905164"/>
            <a:ext cx="1029180" cy="177577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121352" y="3933056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61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Analyzed &amp;</a:t>
            </a:r>
          </a:p>
          <a:p>
            <a:r>
              <a:rPr lang="en-US" sz="1200" dirty="0" smtClean="0"/>
              <a:t>Summarized</a:t>
            </a:r>
            <a:endParaRPr lang="en-US" sz="1200" dirty="0" smtClean="0"/>
          </a:p>
          <a:p>
            <a:r>
              <a:rPr lang="en-US" sz="1200" dirty="0" smtClean="0"/>
              <a:t>Data</a:t>
            </a:r>
          </a:p>
        </p:txBody>
      </p:sp>
      <p:pic>
        <p:nvPicPr>
          <p:cNvPr id="3" name="Picture 2" descr="Screen Shot 2018-05-08 at 2.01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5301208"/>
            <a:ext cx="504056" cy="548861"/>
          </a:xfrm>
          <a:prstGeom prst="rect">
            <a:avLst/>
          </a:prstGeom>
        </p:spPr>
      </p:pic>
      <p:pic>
        <p:nvPicPr>
          <p:cNvPr id="5" name="Picture 4" descr="Screen Shot 2018-05-08 at 2.01.49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40" y="4653136"/>
            <a:ext cx="400134" cy="3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800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How to fill up the gap between FlatWorld and RealWorld(RDB)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denormalization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i="1" u="sng" dirty="0" smtClean="0">
                <a:solidFill>
                  <a:schemeClr val="tx1"/>
                </a:solidFill>
              </a:rPr>
              <a:t>Nested objects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i="1" u="sng" dirty="0" smtClean="0">
                <a:solidFill>
                  <a:schemeClr val="tx1"/>
                </a:solidFill>
              </a:rPr>
              <a:t>all entities live within the same document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Filebeat</a:t>
            </a: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P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474894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Beats-</a:t>
            </a:r>
            <a:r>
              <a:rPr lang="en-US" altLang="ko-KR" b="1" i="1" dirty="0" err="1" smtClean="0"/>
              <a:t>packetbeat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1916832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1916832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1916832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1916832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1916832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177390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177390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177390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177390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177390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smtClean="0"/>
              <a:t>Json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399401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874467"/>
              </p:ext>
            </p:extLst>
          </p:nvPr>
        </p:nvGraphicFramePr>
        <p:xfrm>
          <a:off x="1614103" y="4846772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Beats-</a:t>
            </a:r>
            <a:r>
              <a:rPr lang="en-US" altLang="ko-KR" sz="4000" b="1" i="1" dirty="0" err="1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Beats-</a:t>
            </a:r>
            <a:r>
              <a:rPr lang="en-US" altLang="ko-KR" b="1" i="1" dirty="0" err="1" smtClean="0"/>
              <a:t>filebeat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Filebeat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9" idx="0"/>
            <a:endCxn id="35" idx="2"/>
          </p:cNvCxnSpPr>
          <p:nvPr/>
        </p:nvCxnSpPr>
        <p:spPr>
          <a:xfrm flipV="1"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48644" y="4329100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1149454" y="4632432"/>
            <a:ext cx="1180378" cy="1348116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870624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5073399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276782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479557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68724" y="1952836"/>
            <a:ext cx="2736304" cy="4680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can request </a:t>
            </a:r>
            <a:r>
              <a:rPr lang="en-US" altLang="ko-KR" sz="1200" dirty="0" smtClean="0">
                <a:solidFill>
                  <a:schemeClr val="tx1"/>
                </a:solidFill>
              </a:rPr>
              <a:t>to slow down its 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Filebeat)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96716" y="5337212"/>
            <a:ext cx="2735667" cy="3240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1052" y="2133346"/>
            <a:ext cx="4356484" cy="3633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Filebeat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Logstash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the Logstash 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Logstash (filtering grok,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Logstash)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16496" y="4653136"/>
            <a:ext cx="648072" cy="648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syslog</a:t>
            </a:r>
          </a:p>
        </p:txBody>
      </p:sp>
      <p:cxnSp>
        <p:nvCxnSpPr>
          <p:cNvPr id="15" name="Elbow Connector 14"/>
          <p:cNvCxnSpPr>
            <a:stCxn id="11" idx="0"/>
            <a:endCxn id="35" idx="2"/>
          </p:cNvCxnSpPr>
          <p:nvPr/>
        </p:nvCxnSpPr>
        <p:spPr>
          <a:xfrm rot="5400000" flipH="1" flipV="1">
            <a:off x="703661" y="3617155"/>
            <a:ext cx="1072852" cy="999111"/>
          </a:xfrm>
          <a:prstGeom prst="bentConnector3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52700" y="5168225"/>
            <a:ext cx="180020" cy="230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2720" y="5024209"/>
            <a:ext cx="1279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Pointer(registry)</a:t>
            </a:r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Beats-</a:t>
            </a:r>
            <a:r>
              <a:rPr lang="en-US" altLang="ko-KR" b="1" i="1" dirty="0" err="1" smtClean="0"/>
              <a:t>filebeat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681805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81805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02085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375626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116930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6069447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689693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5981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12310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81805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2085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375626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117719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6069447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689693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320268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5027306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08253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08484" y="2924944"/>
            <a:ext cx="108234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Module</a:t>
            </a:r>
          </a:p>
          <a:p>
            <a:r>
              <a:rPr lang="en-US" sz="1200" dirty="0" smtClean="0"/>
              <a:t>-Apache2</a:t>
            </a:r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Auditd</a:t>
            </a:r>
            <a:endParaRPr lang="en-US" sz="1200" dirty="0" smtClean="0"/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icinga</a:t>
            </a:r>
            <a:endParaRPr lang="en-US" sz="1200" dirty="0" smtClean="0"/>
          </a:p>
          <a:p>
            <a:r>
              <a:rPr lang="en-US" sz="1200" dirty="0" smtClean="0"/>
              <a:t>-Kafka</a:t>
            </a:r>
          </a:p>
          <a:p>
            <a:r>
              <a:rPr lang="en-US" sz="1200" dirty="0" smtClean="0"/>
              <a:t>-Logstash</a:t>
            </a:r>
          </a:p>
          <a:p>
            <a:r>
              <a:rPr lang="en-US" sz="1200" dirty="0" smtClean="0"/>
              <a:t>-MySQL</a:t>
            </a:r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Nginx</a:t>
            </a:r>
            <a:endParaRPr lang="en-US" sz="1200" dirty="0" smtClean="0"/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Osquery</a:t>
            </a:r>
            <a:endParaRPr lang="en-US" sz="1200" dirty="0" smtClean="0"/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PostgreSQL</a:t>
            </a:r>
            <a:endParaRPr lang="en-US" sz="1200" dirty="0" smtClean="0"/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Redis</a:t>
            </a:r>
            <a:endParaRPr lang="en-US" sz="1200" dirty="0" smtClean="0"/>
          </a:p>
          <a:p>
            <a:r>
              <a:rPr lang="en-US" sz="1200" dirty="0" smtClean="0"/>
              <a:t>-System</a:t>
            </a:r>
          </a:p>
          <a:p>
            <a:r>
              <a:rPr lang="en-US" sz="1200" dirty="0" smtClean="0"/>
              <a:t>-</a:t>
            </a:r>
            <a:r>
              <a:rPr lang="en-US" sz="1200" dirty="0" err="1" smtClean="0"/>
              <a:t>Traefik</a:t>
            </a:r>
            <a:r>
              <a:rPr lang="en-US" sz="1200" dirty="0" smtClean="0"/>
              <a:t>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12840" y="2132856"/>
            <a:ext cx="1152128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48844" y="1808820"/>
            <a:ext cx="1168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Back pressure</a:t>
            </a:r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Beats-</a:t>
            </a:r>
            <a:r>
              <a:rPr lang="en-US" altLang="ko-KR" b="1" i="1" dirty="0" err="1" smtClean="0"/>
              <a:t>metricbeat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logstash,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※ each beat use template for output</a:t>
            </a:r>
          </a:p>
          <a:p>
            <a:r>
              <a:rPr lang="en-US" altLang="ko-KR" sz="1200" dirty="0" smtClean="0"/>
              <a:t>   : /</a:t>
            </a:r>
            <a:r>
              <a:rPr lang="en-US" altLang="ko-KR" sz="1200" dirty="0" err="1" smtClean="0"/>
              <a:t>Topbeat</a:t>
            </a:r>
            <a:r>
              <a:rPr lang="en-US" altLang="ko-KR" sz="1200" dirty="0" smtClean="0"/>
              <a:t> options/General options/Filters(rule)/Output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topbeat.template.json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Packetbeat.template.json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 smtClean="0"/>
              <a:t>※ be able to define many option at filters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in </a:t>
            </a:r>
            <a:r>
              <a:rPr lang="en-US" altLang="ko-KR" sz="1200" dirty="0" err="1" smtClean="0"/>
              <a:t>xxxbeat.yml</a:t>
            </a:r>
            <a:r>
              <a:rPr lang="en-US" altLang="ko-KR" sz="1200" dirty="0" smtClean="0"/>
              <a:t> file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err="1" smtClean="0"/>
              <a:t>include_filelds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err="1" smtClean="0"/>
              <a:t>drop_fileds</a:t>
            </a:r>
            <a:r>
              <a:rPr lang="en-US" altLang="ko-KR" sz="1200" dirty="0" smtClean="0"/>
              <a:t>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→ </a:t>
            </a:r>
            <a:r>
              <a:rPr lang="en-US" altLang="ko-KR" sz="1050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xxx.beat.template.json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Beats-</a:t>
            </a:r>
            <a:r>
              <a:rPr lang="en-US" altLang="ko-KR" sz="4000" b="1" i="1" dirty="0" err="1" smtClean="0"/>
              <a:t>topbeat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Beats-community 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6"/>
                        </a:rPr>
                        <a:t>Filebeat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Logstash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smtClean="0">
                <a:solidFill>
                  <a:srgbClr val="333333"/>
                </a:solidFill>
              </a:rPr>
              <a:t>Logstash</a:t>
            </a: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/>
              <a:t>Logstash</a:t>
            </a:r>
            <a:r>
              <a:rPr lang="en-US" altLang="ko-KR" sz="1400" dirty="0"/>
              <a:t>: The server component of Logstash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Logstash,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Logstash              Elasticsearch             Kibana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Kibana.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>
                <a:gd name="adj" fmla="val 6223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75969"/>
              </p:ext>
            </p:extLst>
          </p:nvPr>
        </p:nvGraphicFramePr>
        <p:xfrm>
          <a:off x="416497" y="1081636"/>
          <a:ext cx="8964996" cy="4694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56"/>
                <a:gridCol w="6660740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 smtClean="0">
                          <a:solidFill>
                            <a:srgbClr val="FFFFFF"/>
                          </a:solidFill>
                        </a:rPr>
                        <a:t>Type of Resources</a:t>
                      </a:r>
                      <a:endParaRPr lang="ko-KR" altLang="en-US" sz="18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-US" altLang="ko-KR" sz="18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/>
                        <a:t>* Internal</a:t>
                      </a:r>
                      <a:r>
                        <a:rPr lang="en-US" altLang="ko-KR" sz="1600" baseline="0" dirty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Tracking</a:t>
                      </a:r>
                      <a:r>
                        <a:rPr lang="en-US" altLang="ko-KR" sz="1100" baseline="0" dirty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Near Real Time Tracking</a:t>
                      </a:r>
                      <a:r>
                        <a:rPr lang="en-US" altLang="ko-KR" sz="1100" baseline="0" dirty="0" smtClean="0"/>
                        <a:t> of Events (</a:t>
                      </a:r>
                      <a:r>
                        <a:rPr lang="en-US" altLang="ko-KR" sz="1100" dirty="0" smtClean="0"/>
                        <a:t>Who tries to open my admin page)</a:t>
                      </a:r>
                      <a:endParaRPr lang="en-US" altLang="ko-KR" sz="11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Malicious</a:t>
                      </a:r>
                      <a:r>
                        <a:rPr lang="en-US" altLang="ko-KR" sz="1100" baseline="0" dirty="0" smtClean="0"/>
                        <a:t> behavior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Backend</a:t>
                      </a:r>
                      <a:r>
                        <a:rPr lang="en-US" altLang="ko-KR" sz="1100" baseline="0" dirty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System resource monitoring (e.g. Storage Volume</a:t>
                      </a:r>
                      <a:r>
                        <a:rPr lang="en-US" altLang="ko-KR" sz="1100" baseline="0" dirty="0" smtClean="0"/>
                        <a:t> Usage)</a:t>
                      </a:r>
                      <a:endParaRPr lang="en-US" altLang="ko-KR" sz="1100" dirty="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Web farm health check (e.g. </a:t>
                      </a:r>
                      <a:r>
                        <a:rPr lang="en-US" altLang="ko-KR" sz="1100" dirty="0" err="1" smtClean="0"/>
                        <a:t>Cellwe</a:t>
                      </a:r>
                      <a:r>
                        <a:rPr lang="en-US" altLang="ko-KR" sz="1100" dirty="0" smtClean="0"/>
                        <a:t>)</a:t>
                      </a:r>
                      <a:endParaRPr lang="en-US" altLang="ko-KR" sz="1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* System process (ex:</a:t>
                      </a:r>
                      <a:r>
                        <a:rPr lang="en-US" altLang="ko-KR" sz="1600" baseline="0" dirty="0" smtClean="0"/>
                        <a:t> top process-</a:t>
                      </a:r>
                      <a:r>
                        <a:rPr lang="en-US" altLang="ko-KR" sz="1600" baseline="0" dirty="0" err="1" smtClean="0"/>
                        <a:t>Mem,CPU</a:t>
                      </a:r>
                      <a:r>
                        <a:rPr lang="en-US" altLang="ko-KR" sz="1600" baseline="0" dirty="0" smtClean="0"/>
                        <a:t>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/>
                        <a:t>* Connect speedy search</a:t>
                      </a:r>
                      <a:r>
                        <a:rPr lang="en-US" altLang="ko-KR" sz="1600" baseline="0" dirty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/>
                        <a:t>  can</a:t>
                      </a:r>
                      <a:r>
                        <a:rPr lang="en-US" altLang="ko-KR" sz="1600" baseline="0" dirty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1118154" y="2114854"/>
            <a:ext cx="6643158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Logstash</a:t>
            </a:r>
            <a:endParaRPr lang="ko-KR" altLang="en-US" sz="40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352600" y="1808820"/>
            <a:ext cx="6120680" cy="23042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Logstash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*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94790"/>
              </p:ext>
            </p:extLst>
          </p:nvPr>
        </p:nvGraphicFramePr>
        <p:xfrm>
          <a:off x="1568624" y="2312876"/>
          <a:ext cx="568863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56"/>
                <a:gridCol w="33843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Performaing</a:t>
                      </a:r>
                      <a:r>
                        <a:rPr lang="en-US" sz="1000" dirty="0" smtClean="0"/>
                        <a:t> Core operation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</a:t>
                      </a:r>
                      <a:r>
                        <a:rPr lang="en-US" sz="1000" baseline="0" dirty="0" smtClean="0"/>
                        <a:t> (date, drop, fingerprint, mutate, ruby)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Deserializaing</a:t>
                      </a:r>
                      <a:r>
                        <a:rPr lang="en-US" sz="1000" dirty="0" smtClean="0"/>
                        <a:t>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Codec (</a:t>
                      </a:r>
                      <a:r>
                        <a:rPr lang="en-US" sz="1000" dirty="0" err="1" smtClean="0"/>
                        <a:t>avro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csv</a:t>
                      </a:r>
                      <a:r>
                        <a:rPr lang="en-US" sz="1000" dirty="0" smtClean="0"/>
                        <a:t>, fluent, json, </a:t>
                      </a:r>
                      <a:r>
                        <a:rPr lang="en-US" sz="1000" dirty="0" err="1" smtClean="0"/>
                        <a:t>protobuf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xml, 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Extracting Fields and Wrangling</a:t>
                      </a:r>
                      <a:r>
                        <a:rPr lang="en-US" sz="1000" baseline="0" dirty="0" smtClean="0"/>
                        <a:t>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 (dissect, </a:t>
                      </a:r>
                      <a:r>
                        <a:rPr lang="en-US" sz="1000" dirty="0" err="1" smtClean="0"/>
                        <a:t>kv</a:t>
                      </a:r>
                      <a:r>
                        <a:rPr lang="en-US" sz="1000" dirty="0" smtClean="0"/>
                        <a:t>, grok)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Enriching Data with lookup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 (</a:t>
                      </a:r>
                      <a:r>
                        <a:rPr lang="en-US" sz="1000" dirty="0" err="1" smtClean="0"/>
                        <a:t>dns</a:t>
                      </a:r>
                      <a:r>
                        <a:rPr lang="en-US" sz="1000" dirty="0" smtClean="0"/>
                        <a:t> , </a:t>
                      </a:r>
                      <a:r>
                        <a:rPr lang="en-US" sz="1000" dirty="0" err="1" smtClean="0"/>
                        <a:t>elasticsearch</a:t>
                      </a:r>
                      <a:r>
                        <a:rPr lang="en-US" sz="1000" dirty="0" smtClean="0"/>
                        <a:t>, geoip, </a:t>
                      </a:r>
                      <a:r>
                        <a:rPr lang="en-US" sz="1000" dirty="0" err="1" smtClean="0"/>
                        <a:t>jdbc_static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jdbc_streaming</a:t>
                      </a:r>
                      <a:r>
                        <a:rPr lang="en-US" sz="1000" dirty="0" smtClean="0"/>
                        <a:t>, translate, </a:t>
                      </a:r>
                      <a:r>
                        <a:rPr lang="en-US" sz="1000" dirty="0" err="1" smtClean="0"/>
                        <a:t>useragent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761312" y="1808820"/>
            <a:ext cx="1944216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elasticsearch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476" y="1808820"/>
            <a:ext cx="881678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beats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3300" y="4869160"/>
            <a:ext cx="881678" cy="2729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S3</a:t>
            </a:r>
          </a:p>
        </p:txBody>
      </p:sp>
      <p:sp>
        <p:nvSpPr>
          <p:cNvPr id="8" name="Rectangle 7"/>
          <p:cNvSpPr/>
          <p:nvPr/>
        </p:nvSpPr>
        <p:spPr>
          <a:xfrm>
            <a:off x="7653300" y="5229200"/>
            <a:ext cx="881678" cy="2729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HDFS</a:t>
            </a:r>
          </a:p>
        </p:txBody>
      </p:sp>
      <p:cxnSp>
        <p:nvCxnSpPr>
          <p:cNvPr id="12" name="Elbow Connector 11"/>
          <p:cNvCxnSpPr>
            <a:stCxn id="3" idx="2"/>
            <a:endCxn id="7" idx="1"/>
          </p:cNvCxnSpPr>
          <p:nvPr/>
        </p:nvCxnSpPr>
        <p:spPr>
          <a:xfrm rot="16200000" flipH="1">
            <a:off x="5586849" y="2939167"/>
            <a:ext cx="892543" cy="3240360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" idx="2"/>
            <a:endCxn id="8" idx="1"/>
          </p:cNvCxnSpPr>
          <p:nvPr/>
        </p:nvCxnSpPr>
        <p:spPr>
          <a:xfrm rot="16200000" flipH="1">
            <a:off x="5406829" y="3119187"/>
            <a:ext cx="1252583" cy="3240360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94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928664" y="1168146"/>
            <a:ext cx="108012" cy="14401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Logstash</a:t>
            </a:r>
            <a:endParaRPr lang="ko-KR" altLang="en-US" sz="4000" b="1" i="1" dirty="0"/>
          </a:p>
        </p:txBody>
      </p:sp>
      <p:sp>
        <p:nvSpPr>
          <p:cNvPr id="3" name="Rounded Rectangle 2"/>
          <p:cNvSpPr/>
          <p:nvPr/>
        </p:nvSpPr>
        <p:spPr>
          <a:xfrm>
            <a:off x="2273094" y="1052736"/>
            <a:ext cx="5272194" cy="5322511"/>
          </a:xfrm>
          <a:prstGeom prst="roundRect">
            <a:avLst>
              <a:gd name="adj" fmla="val 1518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logstash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775322" y="5367135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S3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775322" y="5841268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HDFS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41332" y="1052736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elasticsearch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2146" y="1052736"/>
            <a:ext cx="1916853" cy="3096344"/>
          </a:xfrm>
          <a:prstGeom prst="roundRect">
            <a:avLst>
              <a:gd name="adj" fmla="val 3965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beats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1106" y="1556792"/>
            <a:ext cx="5056170" cy="41404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Over 200 plugins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What? : transforming while processing data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core operation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</a:t>
            </a:r>
            <a:r>
              <a:rPr lang="en-US" sz="1400" dirty="0" err="1" smtClean="0">
                <a:solidFill>
                  <a:schemeClr val="tx1"/>
                </a:solidFill>
              </a:rPr>
              <a:t>Deserializing</a:t>
            </a:r>
            <a:r>
              <a:rPr lang="en-US" sz="1400" dirty="0" smtClean="0">
                <a:solidFill>
                  <a:schemeClr val="tx1"/>
                </a:solidFill>
              </a:rPr>
              <a:t> Data (</a:t>
            </a:r>
            <a:r>
              <a:rPr lang="en-US" sz="1400" dirty="0" err="1" smtClean="0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eserializing</a:t>
            </a:r>
            <a:r>
              <a:rPr lang="en-US" altLang="ko-KR" sz="1400" dirty="0" smtClean="0">
                <a:solidFill>
                  <a:schemeClr val="tx1"/>
                </a:solidFill>
              </a:rPr>
              <a:t> data to logstash events)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Extracting Fields and Wrangling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454" y="2024844"/>
            <a:ext cx="3177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Filter</a:t>
            </a:r>
          </a:p>
          <a:p>
            <a:r>
              <a:rPr lang="en-US" sz="1200" dirty="0" smtClean="0"/>
              <a:t>Date filter</a:t>
            </a:r>
          </a:p>
          <a:p>
            <a:r>
              <a:rPr lang="en-US" sz="1200" dirty="0" smtClean="0"/>
              <a:t>Drop filter</a:t>
            </a:r>
          </a:p>
          <a:p>
            <a:r>
              <a:rPr lang="en-US" sz="1200" dirty="0" smtClean="0"/>
              <a:t>Fingerprint filter</a:t>
            </a:r>
          </a:p>
          <a:p>
            <a:r>
              <a:rPr lang="en-US" sz="1200" dirty="0" smtClean="0"/>
              <a:t>Mutate filter (</a:t>
            </a:r>
            <a:r>
              <a:rPr lang="en-US" altLang="ko-KR" sz="1200" dirty="0" smtClean="0"/>
              <a:t>rename, replace, modify(strip))</a:t>
            </a:r>
            <a:endParaRPr lang="en-US" sz="1200" dirty="0" smtClean="0"/>
          </a:p>
          <a:p>
            <a:endParaRPr 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3662454" y="3429000"/>
            <a:ext cx="787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Avro</a:t>
            </a:r>
          </a:p>
          <a:p>
            <a:r>
              <a:rPr lang="en-US" sz="1200" dirty="0" err="1" smtClean="0"/>
              <a:t>Csv</a:t>
            </a:r>
            <a:endParaRPr lang="en-US" sz="1200" dirty="0" smtClean="0"/>
          </a:p>
          <a:p>
            <a:r>
              <a:rPr lang="en-US" sz="1200" dirty="0" smtClean="0"/>
              <a:t>Fluent</a:t>
            </a:r>
          </a:p>
          <a:p>
            <a:r>
              <a:rPr lang="en-US" sz="1200" dirty="0" smtClean="0"/>
              <a:t>Json</a:t>
            </a:r>
            <a:endParaRPr lang="en-US" sz="1200" dirty="0"/>
          </a:p>
          <a:p>
            <a:r>
              <a:rPr lang="en-US" sz="1200" dirty="0" err="1" smtClean="0"/>
              <a:t>Protobuf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62454" y="4800600"/>
            <a:ext cx="3990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Dissect filter</a:t>
            </a:r>
          </a:p>
          <a:p>
            <a:r>
              <a:rPr lang="en-US" sz="1200" dirty="0" smtClean="0"/>
              <a:t>KV filter</a:t>
            </a:r>
          </a:p>
          <a:p>
            <a:r>
              <a:rPr lang="en-US" sz="1200" dirty="0" smtClean="0"/>
              <a:t>Grok filter</a:t>
            </a:r>
          </a:p>
          <a:p>
            <a:r>
              <a:rPr lang="en-US" sz="1200" dirty="0" smtClean="0"/>
              <a:t>: syslog, apache &amp; other webserver logs, </a:t>
            </a:r>
            <a:r>
              <a:rPr lang="en-US" sz="1200" dirty="0" err="1" smtClean="0"/>
              <a:t>mysql</a:t>
            </a:r>
            <a:r>
              <a:rPr lang="en-US" sz="1200" dirty="0" smtClean="0"/>
              <a:t> log, </a:t>
            </a:r>
            <a:r>
              <a:rPr lang="en-US" sz="1200" dirty="0" err="1" smtClean="0"/>
              <a:t>etc</a:t>
            </a:r>
            <a:r>
              <a:rPr lang="en-US" sz="1200" dirty="0" smtClean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7157" y="1880828"/>
            <a:ext cx="1686831" cy="10081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*back-pressure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f</a:t>
            </a:r>
            <a:r>
              <a:rPr lang="en-US" sz="1400" dirty="0" err="1" smtClean="0">
                <a:solidFill>
                  <a:schemeClr val="tx1"/>
                </a:solidFill>
              </a:rPr>
              <a:t>ilebeat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err="1" smtClean="0">
                <a:solidFill>
                  <a:schemeClr val="tx1"/>
                </a:solidFill>
              </a:rPr>
              <a:t>winlogbeat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6" idx="6"/>
            <a:endCxn id="6" idx="1"/>
          </p:cNvCxnSpPr>
          <p:nvPr/>
        </p:nvCxnSpPr>
        <p:spPr>
          <a:xfrm>
            <a:off x="2036676" y="1240154"/>
            <a:ext cx="590465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3" idx="1"/>
          </p:cNvCxnSpPr>
          <p:nvPr/>
        </p:nvCxnSpPr>
        <p:spPr>
          <a:xfrm>
            <a:off x="2058999" y="2600908"/>
            <a:ext cx="214095" cy="111308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4088904" y="5769260"/>
            <a:ext cx="1598476" cy="532076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persistentqueue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2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Results with a single keyword</a:t>
                      </a:r>
                      <a:endParaRPr lang="ko-KR" alt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016732"/>
            <a:ext cx="7869720" cy="5052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E-bay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6" y="2244309"/>
            <a:ext cx="162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6" y="4252471"/>
            <a:ext cx="170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/guide/en/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6575" y="2400564"/>
            <a:ext cx="391285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/>
              <a:t>Attachments</a:t>
            </a:r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Traditional </a:t>
            </a:r>
            <a:r>
              <a:rPr lang="en-US" altLang="ko-KR" sz="4000" b="1" dirty="0" smtClean="0"/>
              <a:t>Processes</a:t>
            </a:r>
          </a:p>
          <a:p>
            <a:r>
              <a:rPr lang="en-US" altLang="ko-KR" sz="4000" b="1" dirty="0" smtClean="0"/>
              <a:t>(strict, not flexible)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401272" y="3825044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1252" y="4365104"/>
            <a:ext cx="364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(x)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DR/HA</a:t>
            </a:r>
            <a:endParaRPr lang="ko-KR" alt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895904" y="1844824"/>
            <a:ext cx="8100900" cy="34923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44588" y="2168860"/>
            <a:ext cx="720080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99573" y="3104964"/>
            <a:ext cx="2290631" cy="61526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Datanodes (Real1)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44476" y="3101770"/>
            <a:ext cx="2290631" cy="61526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Datanodes (Real2)</a:t>
            </a:r>
          </a:p>
        </p:txBody>
      </p:sp>
      <p:sp>
        <p:nvSpPr>
          <p:cNvPr id="9" name="Can 8"/>
          <p:cNvSpPr/>
          <p:nvPr/>
        </p:nvSpPr>
        <p:spPr>
          <a:xfrm>
            <a:off x="3044788" y="4365104"/>
            <a:ext cx="1800200" cy="612068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92660" y="5553236"/>
            <a:ext cx="410445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Pipeline from each sources</a:t>
            </a:r>
          </a:p>
        </p:txBody>
      </p:sp>
      <p:cxnSp>
        <p:nvCxnSpPr>
          <p:cNvPr id="12" name="Straight Arrow Connector 11"/>
          <p:cNvCxnSpPr>
            <a:stCxn id="10" idx="0"/>
            <a:endCxn id="9" idx="3"/>
          </p:cNvCxnSpPr>
          <p:nvPr/>
        </p:nvCxnSpPr>
        <p:spPr>
          <a:xfrm flipV="1">
            <a:off x="3944888" y="4977172"/>
            <a:ext cx="0" cy="576064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6364066" y="4437112"/>
            <a:ext cx="1773089" cy="540060"/>
          </a:xfrm>
          <a:prstGeom prst="cub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Storage</a:t>
            </a:r>
          </a:p>
        </p:txBody>
      </p:sp>
      <p:cxnSp>
        <p:nvCxnSpPr>
          <p:cNvPr id="17" name="Elbow Connector 16"/>
          <p:cNvCxnSpPr>
            <a:stCxn id="7" idx="3"/>
            <a:endCxn id="16" idx="2"/>
          </p:cNvCxnSpPr>
          <p:nvPr/>
        </p:nvCxnSpPr>
        <p:spPr>
          <a:xfrm>
            <a:off x="5090204" y="3412595"/>
            <a:ext cx="1273862" cy="1362055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  <a:endCxn id="22" idx="2"/>
          </p:cNvCxnSpPr>
          <p:nvPr/>
        </p:nvCxnSpPr>
        <p:spPr>
          <a:xfrm flipH="1" flipV="1">
            <a:off x="3944888" y="1581763"/>
            <a:ext cx="1" cy="152320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31435" y="1304764"/>
            <a:ext cx="10269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Index/query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226942" y="3911142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snapshot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21252" y="3861048"/>
            <a:ext cx="87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Recovery/</a:t>
            </a:r>
          </a:p>
          <a:p>
            <a:r>
              <a:rPr lang="en-US" sz="1200" dirty="0" smtClean="0"/>
              <a:t>ReIndex</a:t>
            </a:r>
          </a:p>
        </p:txBody>
      </p:sp>
      <p:cxnSp>
        <p:nvCxnSpPr>
          <p:cNvPr id="31" name="Straight Arrow Connector 30"/>
          <p:cNvCxnSpPr>
            <a:stCxn id="9" idx="1"/>
            <a:endCxn id="7" idx="2"/>
          </p:cNvCxnSpPr>
          <p:nvPr/>
        </p:nvCxnSpPr>
        <p:spPr>
          <a:xfrm flipV="1">
            <a:off x="3944888" y="3720226"/>
            <a:ext cx="1" cy="644878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8" idx="2"/>
          </p:cNvCxnSpPr>
          <p:nvPr/>
        </p:nvCxnSpPr>
        <p:spPr>
          <a:xfrm flipV="1">
            <a:off x="7189792" y="3717032"/>
            <a:ext cx="0" cy="72008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2" idx="3"/>
            <a:endCxn id="8" idx="0"/>
          </p:cNvCxnSpPr>
          <p:nvPr/>
        </p:nvCxnSpPr>
        <p:spPr>
          <a:xfrm>
            <a:off x="4458341" y="1443264"/>
            <a:ext cx="2731451" cy="1658506"/>
          </a:xfrm>
          <a:prstGeom prst="bentConnector2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85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Hot/Warm Architecture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36476" y="1088740"/>
            <a:ext cx="4083169" cy="1265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1600" dirty="0" smtClean="0"/>
              <a:t>Tag the Nodes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1600" dirty="0" smtClean="0"/>
              <a:t>Configure the Hot Data on each Index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1600" dirty="0" smtClean="0"/>
              <a:t>Interval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1600" dirty="0" smtClean="0"/>
              <a:t>Move Older Shards to Warm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2960" y="1088740"/>
            <a:ext cx="5184576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rgbClr val="0000FF"/>
                </a:solidFill>
              </a:rPr>
              <a:t>node.attr.my_node_type</a:t>
            </a:r>
            <a:r>
              <a:rPr lang="en-US" sz="1600" dirty="0" err="1">
                <a:solidFill>
                  <a:srgbClr val="0000FF"/>
                </a:solidFill>
              </a:rPr>
              <a:t>:</a:t>
            </a:r>
            <a:r>
              <a:rPr lang="en-US" sz="1600" dirty="0" err="1" smtClean="0">
                <a:solidFill>
                  <a:srgbClr val="0000FF"/>
                </a:solidFill>
              </a:rPr>
              <a:t>hot</a:t>
            </a:r>
            <a:endParaRPr lang="en-US" sz="1600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rgbClr val="0000FF"/>
                </a:solidFill>
              </a:rPr>
              <a:t>index.routing.allocation.require.my_node_type:hot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000FF"/>
                </a:solidFill>
              </a:rPr>
              <a:t>1 month later</a:t>
            </a:r>
          </a:p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rgbClr val="0000FF"/>
                </a:solidFill>
              </a:rPr>
              <a:t>Index.routing.allocation.require.my_node_type:warm</a:t>
            </a:r>
            <a:endParaRPr lang="en-US" sz="16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37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257256" y="1196752"/>
            <a:ext cx="2160240" cy="40684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u="sng" dirty="0" smtClean="0">
                <a:solidFill>
                  <a:schemeClr val="tx1"/>
                </a:solidFill>
              </a:rPr>
              <a:t>Elasticsearch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581292" y="2312876"/>
            <a:ext cx="504056" cy="4680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Queue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032931" y="1196752"/>
            <a:ext cx="2695933" cy="40684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u="sng" dirty="0" smtClean="0">
                <a:solidFill>
                  <a:schemeClr val="tx1"/>
                </a:solidFill>
              </a:rPr>
              <a:t>Beat</a:t>
            </a:r>
          </a:p>
          <a:p>
            <a:pPr algn="ctr"/>
            <a:endParaRPr lang="en-US" sz="2400" b="1" i="1" u="sng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80892" y="1196752"/>
            <a:ext cx="3024336" cy="50045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u="sng" dirty="0" smtClean="0">
                <a:solidFill>
                  <a:schemeClr val="tx1"/>
                </a:solidFill>
              </a:rPr>
              <a:t>Logstash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84959" y="3861048"/>
            <a:ext cx="1908212" cy="9001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Metricbeat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(internal queue</a:t>
            </a:r>
          </a:p>
          <a:p>
            <a:pPr algn="ctr"/>
            <a:r>
              <a:rPr lang="en-US" sz="1400" i="1" u="sng" dirty="0" smtClean="0">
                <a:solidFill>
                  <a:srgbClr val="FFFFFF"/>
                </a:solidFill>
              </a:rPr>
              <a:t>Memory}</a:t>
            </a:r>
          </a:p>
        </p:txBody>
      </p:sp>
      <p:cxnSp>
        <p:nvCxnSpPr>
          <p:cNvPr id="7" name="Straight Arrow Connector 6"/>
          <p:cNvCxnSpPr>
            <a:stCxn id="42" idx="3"/>
            <a:endCxn id="36" idx="1"/>
          </p:cNvCxnSpPr>
          <p:nvPr/>
        </p:nvCxnSpPr>
        <p:spPr>
          <a:xfrm>
            <a:off x="2252700" y="2546902"/>
            <a:ext cx="5328592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88804" y="2276872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output</a:t>
            </a:r>
          </a:p>
        </p:txBody>
      </p:sp>
      <p:cxnSp>
        <p:nvCxnSpPr>
          <p:cNvPr id="11" name="Elbow Connector 10"/>
          <p:cNvCxnSpPr>
            <a:stCxn id="5" idx="3"/>
            <a:endCxn id="8" idx="2"/>
          </p:cNvCxnSpPr>
          <p:nvPr/>
        </p:nvCxnSpPr>
        <p:spPr>
          <a:xfrm flipV="1">
            <a:off x="3193171" y="2553871"/>
            <a:ext cx="301892" cy="1757227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067" y="3068960"/>
            <a:ext cx="1399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 smtClean="0"/>
              <a:t>* For output</a:t>
            </a:r>
          </a:p>
          <a:p>
            <a:r>
              <a:rPr lang="en-US" sz="1200" dirty="0" smtClean="0"/>
              <a:t>- buffering &amp; </a:t>
            </a:r>
          </a:p>
          <a:p>
            <a:r>
              <a:rPr lang="en-US" sz="1200" dirty="0" smtClean="0"/>
              <a:t>- combining event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603" y="4080266"/>
            <a:ext cx="5739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 dirty="0" smtClean="0"/>
              <a:t>All</a:t>
            </a:r>
          </a:p>
          <a:p>
            <a:r>
              <a:rPr lang="en-US" sz="1200" dirty="0" smtClean="0"/>
              <a:t>event</a:t>
            </a:r>
          </a:p>
        </p:txBody>
      </p:sp>
      <p:cxnSp>
        <p:nvCxnSpPr>
          <p:cNvPr id="17" name="Straight Arrow Connector 16"/>
          <p:cNvCxnSpPr>
            <a:stCxn id="16" idx="3"/>
            <a:endCxn id="5" idx="1"/>
          </p:cNvCxnSpPr>
          <p:nvPr/>
        </p:nvCxnSpPr>
        <p:spPr>
          <a:xfrm flipV="1">
            <a:off x="884548" y="4311098"/>
            <a:ext cx="400411" cy="1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772980" y="5373216"/>
            <a:ext cx="1228503" cy="64807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Dead letter queue</a:t>
            </a:r>
            <a:endParaRPr lang="en-US" sz="1400" i="1" u="sng" dirty="0" smtClean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06243" y="2852936"/>
            <a:ext cx="1228503" cy="64807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Persistent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queue</a:t>
            </a:r>
            <a:endParaRPr lang="en-US" sz="1400" i="1" u="sng" dirty="0" smtClean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9124" y="5518973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Only output</a:t>
            </a:r>
          </a:p>
          <a:p>
            <a:r>
              <a:rPr lang="en-US" sz="900" dirty="0" smtClean="0"/>
              <a:t>400,404 or </a:t>
            </a:r>
          </a:p>
          <a:p>
            <a:r>
              <a:rPr lang="en-US" sz="900" dirty="0" smtClean="0"/>
              <a:t>mapping error</a:t>
            </a:r>
          </a:p>
          <a:p>
            <a:r>
              <a:rPr lang="en-US" sz="900" dirty="0" smtClean="0"/>
              <a:t>Can’t be retried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96916" y="3496942"/>
            <a:ext cx="2390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dead_letter_queue.enable</a:t>
            </a:r>
            <a:r>
              <a:rPr lang="en-US" sz="1000" dirty="0"/>
              <a:t>: </a:t>
            </a:r>
            <a:r>
              <a:rPr lang="en-US" sz="1000" dirty="0" smtClean="0"/>
              <a:t>true</a:t>
            </a:r>
          </a:p>
          <a:p>
            <a:r>
              <a:rPr lang="en-US" sz="1000" dirty="0" err="1"/>
              <a:t>p</a:t>
            </a:r>
            <a:r>
              <a:rPr lang="en-US" sz="1000" dirty="0" err="1" smtClean="0"/>
              <a:t>ath.dead_letter_queue</a:t>
            </a:r>
            <a:r>
              <a:rPr lang="en-US" sz="1000" dirty="0" smtClean="0"/>
              <a:t>: “path/to/data”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4088904" y="2438890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23461" y="2438890"/>
            <a:ext cx="594066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queue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20054" y="2438890"/>
            <a:ext cx="594066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05128" y="2438890"/>
            <a:ext cx="594066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33" name="Straight Arrow Connector 32"/>
          <p:cNvCxnSpPr>
            <a:stCxn id="25" idx="2"/>
            <a:endCxn id="14" idx="0"/>
          </p:cNvCxnSpPr>
          <p:nvPr/>
        </p:nvCxnSpPr>
        <p:spPr>
          <a:xfrm>
            <a:off x="5020494" y="2654914"/>
            <a:ext cx="1" cy="198022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16896" y="3933056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Limitation of Persistent Queue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beat, http support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No replication, not handle disk failure</a:t>
            </a:r>
          </a:p>
        </p:txBody>
      </p:sp>
      <p:cxnSp>
        <p:nvCxnSpPr>
          <p:cNvPr id="41" name="Elbow Connector 40"/>
          <p:cNvCxnSpPr>
            <a:stCxn id="13" idx="3"/>
          </p:cNvCxnSpPr>
          <p:nvPr/>
        </p:nvCxnSpPr>
        <p:spPr>
          <a:xfrm flipV="1">
            <a:off x="6001483" y="2528900"/>
            <a:ext cx="895733" cy="3168352"/>
          </a:xfrm>
          <a:prstGeom prst="bentConnector2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712640" y="2438890"/>
            <a:ext cx="540060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0322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Logstash pipeline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92460" y="1304764"/>
            <a:ext cx="2880320" cy="20882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r>
              <a:rPr lang="en-US" sz="1200" dirty="0" err="1" smtClean="0">
                <a:solidFill>
                  <a:schemeClr val="tx1"/>
                </a:solidFill>
              </a:rPr>
              <a:t>Tcp</a:t>
            </a:r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JDBC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Beat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File (file read &amp; file close, </a:t>
            </a:r>
            <a:r>
              <a:rPr lang="en-US" sz="1200" dirty="0" err="1" smtClean="0">
                <a:solidFill>
                  <a:schemeClr val="tx1"/>
                </a:solidFill>
              </a:rPr>
              <a:t>sincedbnew</a:t>
            </a:r>
            <a:r>
              <a:rPr lang="en-US" sz="1200" dirty="0" smtClean="0">
                <a:solidFill>
                  <a:schemeClr val="tx1"/>
                </a:solidFill>
              </a:rPr>
              <a:t> line every end of line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Codec, character-set)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3220" y="1304764"/>
            <a:ext cx="2880320" cy="20882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5" idx="1"/>
          </p:cNvCxnSpPr>
          <p:nvPr/>
        </p:nvCxnSpPr>
        <p:spPr>
          <a:xfrm>
            <a:off x="2972780" y="2348880"/>
            <a:ext cx="3960440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85531" y="1304764"/>
            <a:ext cx="2880320" cy="20882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i="1" dirty="0" smtClean="0">
                <a:solidFill>
                  <a:schemeClr val="tx1"/>
                </a:solidFill>
              </a:rPr>
              <a:t>filter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Grok (can add tag)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multiline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8764" y="2024844"/>
            <a:ext cx="8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message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7116" y="2024844"/>
            <a:ext cx="1360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Message + alpha</a:t>
            </a:r>
          </a:p>
        </p:txBody>
      </p:sp>
    </p:spTree>
    <p:extLst>
      <p:ext uri="{BB962C8B-B14F-4D97-AF65-F5344CB8AC3E}">
        <p14:creationId xmlns:p14="http://schemas.microsoft.com/office/powerpoint/2010/main" val="16124859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100572" y="2024844"/>
            <a:ext cx="7704856" cy="316835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The role of logstash</a:t>
            </a: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Logstash stages for a scalability</a:t>
            </a:r>
            <a:endParaRPr lang="ko-KR" altLang="en-US" sz="2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748644" y="2384884"/>
            <a:ext cx="6408712" cy="2088232"/>
            <a:chOff x="1712640" y="2168860"/>
            <a:chExt cx="6408712" cy="2088232"/>
          </a:xfrm>
        </p:grpSpPr>
        <p:sp>
          <p:nvSpPr>
            <p:cNvPr id="3" name="Rectangle 2"/>
            <p:cNvSpPr/>
            <p:nvPr/>
          </p:nvSpPr>
          <p:spPr>
            <a:xfrm>
              <a:off x="1712640" y="2168860"/>
              <a:ext cx="2880320" cy="20882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i="1" dirty="0" smtClean="0">
                  <a:solidFill>
                    <a:schemeClr val="tx1"/>
                  </a:solidFill>
                </a:rPr>
                <a:t>Shipper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Data received to a Kafka topic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Does not do much processing</a:t>
              </a:r>
              <a:endParaRPr lang="en-US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241032" y="2168860"/>
              <a:ext cx="2880320" cy="20882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i="1" dirty="0" smtClean="0">
                  <a:solidFill>
                    <a:schemeClr val="tx1"/>
                  </a:solidFill>
                </a:rPr>
                <a:t>Indexer</a:t>
              </a:r>
            </a:p>
            <a:p>
              <a:pPr algn="ctr"/>
              <a:endParaRPr lang="en-US" sz="1200" b="1" i="1" dirty="0">
                <a:solidFill>
                  <a:schemeClr val="tx1"/>
                </a:solidFill>
              </a:endParaRP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Consume data</a:t>
              </a:r>
            </a:p>
            <a:p>
              <a:r>
                <a:rPr lang="en-US" sz="1200" dirty="0" smtClean="0">
                  <a:solidFill>
                    <a:schemeClr val="tx1"/>
                  </a:solidFill>
                </a:rPr>
                <a:t>Expensive transformations 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smtClean="0">
                  <a:solidFill>
                    <a:schemeClr val="tx1"/>
                  </a:solidFill>
                </a:rPr>
                <a:t>Grok, 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smtClean="0">
                  <a:solidFill>
                    <a:schemeClr val="tx1"/>
                  </a:solidFill>
                </a:rPr>
                <a:t>DNS lookup, 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smtClean="0">
                  <a:solidFill>
                    <a:schemeClr val="tx1"/>
                  </a:solidFill>
                </a:rPr>
                <a:t>Indexing into Elasticsearch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00572" y="1484784"/>
            <a:ext cx="868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</a:t>
            </a:r>
            <a:r>
              <a:rPr lang="mr-IN" sz="2400" b="1" dirty="0" smtClean="0"/>
              <a:t>…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25024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stCxn id="7" idx="3"/>
            <a:endCxn id="8" idx="1"/>
          </p:cNvCxnSpPr>
          <p:nvPr/>
        </p:nvCxnSpPr>
        <p:spPr>
          <a:xfrm flipV="1">
            <a:off x="6141132" y="1970838"/>
            <a:ext cx="540060" cy="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62490" y="5085184"/>
            <a:ext cx="9181020" cy="136815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1" u="sng" dirty="0" smtClean="0">
                <a:solidFill>
                  <a:schemeClr val="bg1"/>
                </a:solidFill>
              </a:rPr>
              <a:t>Segment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612740" y="1304764"/>
            <a:ext cx="1656184" cy="19442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537176" y="1304764"/>
            <a:ext cx="1872208" cy="35643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Index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316596" y="1709907"/>
            <a:ext cx="1008112" cy="521863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4" name="Rectangle 3"/>
          <p:cNvSpPr/>
          <p:nvPr/>
        </p:nvSpPr>
        <p:spPr>
          <a:xfrm>
            <a:off x="2936776" y="1808820"/>
            <a:ext cx="1008112" cy="3240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FF"/>
                </a:solidFill>
              </a:rPr>
              <a:t>shard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6776" y="2240868"/>
            <a:ext cx="1008112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36776" y="2719387"/>
            <a:ext cx="1008112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7" name="Rectangle 6"/>
          <p:cNvSpPr/>
          <p:nvPr/>
        </p:nvSpPr>
        <p:spPr>
          <a:xfrm>
            <a:off x="4412940" y="1462357"/>
            <a:ext cx="1728192" cy="1016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FFFF"/>
                </a:solidFill>
              </a:rPr>
              <a:t>Lucene instance</a:t>
            </a:r>
            <a:endParaRPr lang="en-US" sz="1400" b="1" i="1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i="1" dirty="0" smtClean="0">
                <a:solidFill>
                  <a:srgbClr val="FFFFFF"/>
                </a:solidFill>
              </a:rPr>
              <a:t>lucene index</a:t>
            </a:r>
          </a:p>
          <a:p>
            <a:pPr marL="285750" indent="-285750">
              <a:buFont typeface="Arial"/>
              <a:buChar char="•"/>
            </a:pPr>
            <a:r>
              <a:rPr lang="en-US" sz="1400" b="1" i="1" dirty="0" smtClean="0">
                <a:solidFill>
                  <a:srgbClr val="FFFFFF"/>
                </a:solidFill>
              </a:rPr>
              <a:t>a collection of segments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1192" y="1655111"/>
            <a:ext cx="1404156" cy="6314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Segment</a:t>
            </a:r>
          </a:p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(inverted index)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1192" y="2986485"/>
            <a:ext cx="140415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81192" y="4365104"/>
            <a:ext cx="140415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segment</a:t>
            </a:r>
          </a:p>
        </p:txBody>
      </p:sp>
      <p:cxnSp>
        <p:nvCxnSpPr>
          <p:cNvPr id="12" name="Straight Connector 11"/>
          <p:cNvCxnSpPr>
            <a:stCxn id="4" idx="3"/>
            <a:endCxn id="7" idx="1"/>
          </p:cNvCxnSpPr>
          <p:nvPr/>
        </p:nvCxnSpPr>
        <p:spPr>
          <a:xfrm>
            <a:off x="3944888" y="1970838"/>
            <a:ext cx="468052" cy="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" idx="3"/>
            <a:endCxn id="4" idx="1"/>
          </p:cNvCxnSpPr>
          <p:nvPr/>
        </p:nvCxnSpPr>
        <p:spPr>
          <a:xfrm flipV="1">
            <a:off x="2324708" y="1970838"/>
            <a:ext cx="612068" cy="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3"/>
            <a:endCxn id="5" idx="1"/>
          </p:cNvCxnSpPr>
          <p:nvPr/>
        </p:nvCxnSpPr>
        <p:spPr>
          <a:xfrm>
            <a:off x="2324708" y="1970839"/>
            <a:ext cx="612068" cy="43204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" idx="3"/>
            <a:endCxn id="6" idx="1"/>
          </p:cNvCxnSpPr>
          <p:nvPr/>
        </p:nvCxnSpPr>
        <p:spPr>
          <a:xfrm>
            <a:off x="2324708" y="1970839"/>
            <a:ext cx="612068" cy="910566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n 35"/>
          <p:cNvSpPr/>
          <p:nvPr/>
        </p:nvSpPr>
        <p:spPr>
          <a:xfrm>
            <a:off x="8534994" y="2491286"/>
            <a:ext cx="1008112" cy="324036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disk</a:t>
            </a:r>
          </a:p>
        </p:txBody>
      </p:sp>
      <p:sp>
        <p:nvSpPr>
          <p:cNvPr id="37" name="Can 36"/>
          <p:cNvSpPr/>
          <p:nvPr/>
        </p:nvSpPr>
        <p:spPr>
          <a:xfrm>
            <a:off x="8534994" y="2986485"/>
            <a:ext cx="1008112" cy="324036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disk</a:t>
            </a:r>
          </a:p>
        </p:txBody>
      </p:sp>
      <p:sp>
        <p:nvSpPr>
          <p:cNvPr id="38" name="Can 37"/>
          <p:cNvSpPr/>
          <p:nvPr/>
        </p:nvSpPr>
        <p:spPr>
          <a:xfrm>
            <a:off x="8534994" y="4365104"/>
            <a:ext cx="1008112" cy="324036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disk</a:t>
            </a:r>
          </a:p>
        </p:txBody>
      </p:sp>
      <p:cxnSp>
        <p:nvCxnSpPr>
          <p:cNvPr id="39" name="Straight Connector 38"/>
          <p:cNvCxnSpPr>
            <a:stCxn id="53" idx="3"/>
            <a:endCxn id="36" idx="2"/>
          </p:cNvCxnSpPr>
          <p:nvPr/>
        </p:nvCxnSpPr>
        <p:spPr>
          <a:xfrm>
            <a:off x="8284583" y="2653304"/>
            <a:ext cx="250411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85348" y="3148503"/>
            <a:ext cx="449646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085348" y="4527122"/>
            <a:ext cx="449646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lded Corner 49"/>
          <p:cNvSpPr/>
          <p:nvPr/>
        </p:nvSpPr>
        <p:spPr>
          <a:xfrm>
            <a:off x="7581292" y="2671306"/>
            <a:ext cx="612068" cy="217634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51" name="Folded Corner 50"/>
          <p:cNvSpPr/>
          <p:nvPr/>
        </p:nvSpPr>
        <p:spPr>
          <a:xfrm>
            <a:off x="7617296" y="2635302"/>
            <a:ext cx="612068" cy="217634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52" name="Folded Corner 51"/>
          <p:cNvSpPr/>
          <p:nvPr/>
        </p:nvSpPr>
        <p:spPr>
          <a:xfrm>
            <a:off x="7636511" y="2597688"/>
            <a:ext cx="612068" cy="217634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53" name="Folded Corner 52"/>
          <p:cNvSpPr/>
          <p:nvPr/>
        </p:nvSpPr>
        <p:spPr>
          <a:xfrm>
            <a:off x="7672515" y="2544487"/>
            <a:ext cx="612068" cy="217634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55" name="Elbow Connector 54"/>
          <p:cNvCxnSpPr>
            <a:stCxn id="8" idx="2"/>
            <a:endCxn id="50" idx="1"/>
          </p:cNvCxnSpPr>
          <p:nvPr/>
        </p:nvCxnSpPr>
        <p:spPr>
          <a:xfrm rot="16200000" flipH="1">
            <a:off x="7235502" y="2434333"/>
            <a:ext cx="493558" cy="198022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08112" y="1340768"/>
            <a:ext cx="1174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u="sng" dirty="0" smtClean="0"/>
              <a:t>Never updated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520" y="3825044"/>
            <a:ext cx="195235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Index(write, query, delete)</a:t>
            </a:r>
          </a:p>
        </p:txBody>
      </p:sp>
      <p:cxnSp>
        <p:nvCxnSpPr>
          <p:cNvPr id="65" name="Elbow Connector 64"/>
          <p:cNvCxnSpPr>
            <a:stCxn id="63" idx="1"/>
            <a:endCxn id="3" idx="1"/>
          </p:cNvCxnSpPr>
          <p:nvPr/>
        </p:nvCxnSpPr>
        <p:spPr>
          <a:xfrm rot="10800000" flipH="1">
            <a:off x="632520" y="1970840"/>
            <a:ext cx="684076" cy="1992705"/>
          </a:xfrm>
          <a:prstGeom prst="bentConnector3">
            <a:avLst>
              <a:gd name="adj1" fmla="val -33417"/>
            </a:avLst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93260" y="5409220"/>
            <a:ext cx="2016224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Term dictionary and frequency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18249" y="5837875"/>
            <a:ext cx="648072" cy="2520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word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98326" y="5837875"/>
            <a:ext cx="811115" cy="2520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344342" y="5788470"/>
            <a:ext cx="811115" cy="2520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390357" y="5733256"/>
            <a:ext cx="811115" cy="2520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document</a:t>
            </a:r>
          </a:p>
        </p:txBody>
      </p:sp>
      <p:cxnSp>
        <p:nvCxnSpPr>
          <p:cNvPr id="72" name="Straight Connector 71"/>
          <p:cNvCxnSpPr>
            <a:stCxn id="68" idx="3"/>
            <a:endCxn id="69" idx="1"/>
          </p:cNvCxnSpPr>
          <p:nvPr/>
        </p:nvCxnSpPr>
        <p:spPr>
          <a:xfrm>
            <a:off x="8066321" y="5963889"/>
            <a:ext cx="232005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601071" y="5409220"/>
            <a:ext cx="161010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</a:t>
            </a:r>
            <a:r>
              <a:rPr lang="en-US" sz="1050" dirty="0" smtClean="0">
                <a:solidFill>
                  <a:schemeClr val="tx1"/>
                </a:solidFill>
              </a:rPr>
              <a:t>tored filed values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74830" y="5661248"/>
            <a:ext cx="862584" cy="2520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_source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870886" y="5409220"/>
            <a:ext cx="161010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</a:t>
            </a:r>
            <a:r>
              <a:rPr lang="en-US" sz="1050" dirty="0" smtClean="0">
                <a:solidFill>
                  <a:schemeClr val="tx1"/>
                </a:solidFill>
              </a:rPr>
              <a:t>eleted documents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44645" y="5661248"/>
            <a:ext cx="862584" cy="252028"/>
          </a:xfrm>
          <a:prstGeom prst="rect">
            <a:avLst/>
          </a:prstGeom>
          <a:solidFill>
            <a:schemeClr val="bg1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Bit set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88505" y="5409220"/>
            <a:ext cx="1044116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BKD trees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604628" y="5409220"/>
            <a:ext cx="1044116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Normalization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factors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743268" y="5409220"/>
            <a:ext cx="1044116" cy="936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doc_values</a:t>
            </a:r>
            <a:endParaRPr lang="en-US" sz="1050" dirty="0" smtClean="0">
              <a:solidFill>
                <a:schemeClr val="tx1"/>
              </a:solidFill>
            </a:endParaRPr>
          </a:p>
          <a:p>
            <a:pPr algn="ctr"/>
            <a:r>
              <a:rPr lang="en-US" sz="800" i="1" u="sng" dirty="0" smtClean="0">
                <a:solidFill>
                  <a:srgbClr val="FF0000"/>
                </a:solidFill>
              </a:rPr>
              <a:t>Column-oriented</a:t>
            </a:r>
          </a:p>
          <a:p>
            <a:pPr algn="ctr"/>
            <a:r>
              <a:rPr lang="en-US" sz="800" i="1" u="sng" dirty="0" smtClean="0">
                <a:solidFill>
                  <a:srgbClr val="FF0000"/>
                </a:solidFill>
              </a:rPr>
              <a:t>fashion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Sort, Aggregation</a:t>
            </a:r>
          </a:p>
          <a:p>
            <a:pPr algn="ctr"/>
            <a:r>
              <a:rPr lang="en-US" sz="800" i="1" u="sng" dirty="0" smtClean="0">
                <a:solidFill>
                  <a:srgbClr val="FF0000"/>
                </a:solidFill>
              </a:rPr>
              <a:t>Not analyzed</a:t>
            </a:r>
          </a:p>
        </p:txBody>
      </p:sp>
      <p:sp>
        <p:nvSpPr>
          <p:cNvPr id="11" name="5-Point Star 10"/>
          <p:cNvSpPr/>
          <p:nvPr/>
        </p:nvSpPr>
        <p:spPr>
          <a:xfrm>
            <a:off x="2684748" y="5301208"/>
            <a:ext cx="216024" cy="252028"/>
          </a:xfrm>
          <a:prstGeom prst="star5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1072" y="6057292"/>
            <a:ext cx="1610103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Inverted Index</a:t>
            </a:r>
          </a:p>
        </p:txBody>
      </p:sp>
    </p:spTree>
    <p:extLst>
      <p:ext uri="{BB962C8B-B14F-4D97-AF65-F5344CB8AC3E}">
        <p14:creationId xmlns:p14="http://schemas.microsoft.com/office/powerpoint/2010/main" val="2321984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1"/>
          <p:cNvSpPr/>
          <p:nvPr/>
        </p:nvSpPr>
        <p:spPr>
          <a:xfrm>
            <a:off x="5493060" y="3728065"/>
            <a:ext cx="3996444" cy="1728192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972780" y="4520153"/>
            <a:ext cx="1944216" cy="1764196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stCxn id="6" idx="2"/>
            <a:endCxn id="38" idx="0"/>
          </p:cNvCxnSpPr>
          <p:nvPr/>
        </p:nvCxnSpPr>
        <p:spPr>
          <a:xfrm>
            <a:off x="3953290" y="2774541"/>
            <a:ext cx="2112" cy="971526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Refresh &amp; Fresh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278674" y="4736177"/>
            <a:ext cx="1332148" cy="468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rgbClr val="FFFFFF"/>
                </a:solidFill>
              </a:rPr>
              <a:t>Refresh?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076" y="3800073"/>
            <a:ext cx="1656184" cy="468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rgbClr val="FFFFFF"/>
                </a:solidFill>
              </a:rPr>
              <a:t>f</a:t>
            </a:r>
            <a:r>
              <a:rPr lang="en-US" sz="2000" b="1" i="1" dirty="0">
                <a:solidFill>
                  <a:srgbClr val="FFFFFF"/>
                </a:solidFill>
              </a:rPr>
              <a:t>l</a:t>
            </a:r>
            <a:r>
              <a:rPr lang="en-US" sz="2000" b="1" i="1" dirty="0" smtClean="0">
                <a:solidFill>
                  <a:srgbClr val="FFFFFF"/>
                </a:solidFill>
              </a:rPr>
              <a:t>ush</a:t>
            </a:r>
          </a:p>
        </p:txBody>
      </p:sp>
      <p:sp>
        <p:nvSpPr>
          <p:cNvPr id="10" name="Can 9"/>
          <p:cNvSpPr/>
          <p:nvPr/>
        </p:nvSpPr>
        <p:spPr>
          <a:xfrm>
            <a:off x="6645188" y="1167088"/>
            <a:ext cx="1512168" cy="258535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i="1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15" idx="3"/>
            <a:endCxn id="10" idx="2"/>
          </p:cNvCxnSpPr>
          <p:nvPr/>
        </p:nvCxnSpPr>
        <p:spPr>
          <a:xfrm>
            <a:off x="992560" y="2459763"/>
            <a:ext cx="5652628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452" y="2275097"/>
            <a:ext cx="97210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5" name="Can 4"/>
          <p:cNvSpPr/>
          <p:nvPr/>
        </p:nvSpPr>
        <p:spPr>
          <a:xfrm rot="5400000">
            <a:off x="3485238" y="1243789"/>
            <a:ext cx="936104" cy="2376264"/>
          </a:xfrm>
          <a:prstGeom prst="can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0752" y="2035877"/>
            <a:ext cx="2465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 smtClean="0"/>
              <a:t>memory buffer</a:t>
            </a:r>
            <a:endParaRPr lang="en-US" b="1" i="1" u="sng" dirty="0"/>
          </a:p>
          <a:p>
            <a:pPr algn="ctr"/>
            <a:r>
              <a:rPr lang="en-US" sz="1200" i="1" dirty="0" smtClean="0"/>
              <a:t>data analyzed</a:t>
            </a:r>
          </a:p>
          <a:p>
            <a:pPr algn="ctr"/>
            <a:r>
              <a:rPr lang="en-US" sz="1200" i="1" dirty="0"/>
              <a:t>m</a:t>
            </a:r>
            <a:r>
              <a:rPr lang="en-US" sz="1200" i="1" dirty="0" smtClean="0"/>
              <a:t>emory shared by all shards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8824" y="6032321"/>
            <a:ext cx="1198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err="1" smtClean="0">
                <a:solidFill>
                  <a:srgbClr val="0000FF"/>
                </a:solidFill>
              </a:rPr>
              <a:t>elasticsearch</a:t>
            </a:r>
            <a:endParaRPr lang="en-US" sz="1200" b="1" i="1" dirty="0" smtClean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93160" y="5168225"/>
            <a:ext cx="710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0000FF"/>
                </a:solidFill>
              </a:rPr>
              <a:t>lucene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77236" y="2323909"/>
            <a:ext cx="180020" cy="7920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65268" y="2323909"/>
            <a:ext cx="180020" cy="7920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05228" y="2395917"/>
            <a:ext cx="180020" cy="7920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93260" y="2395917"/>
            <a:ext cx="180020" cy="7920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32657" y="2480583"/>
            <a:ext cx="180020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20689" y="2480583"/>
            <a:ext cx="180020" cy="7920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17296" y="2323909"/>
            <a:ext cx="396044" cy="9127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60812" y="5456257"/>
            <a:ext cx="1332148" cy="468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rgbClr val="FFFFFF"/>
                </a:solidFill>
              </a:rPr>
              <a:t>flush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473280" y="4772181"/>
            <a:ext cx="1656184" cy="468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rgbClr val="FFFFFF"/>
                </a:solidFill>
              </a:rPr>
              <a:t>commit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091306" y="3746067"/>
            <a:ext cx="1728192" cy="576064"/>
            <a:chOff x="4160912" y="4329100"/>
            <a:chExt cx="1728192" cy="576064"/>
          </a:xfrm>
        </p:grpSpPr>
        <p:sp>
          <p:nvSpPr>
            <p:cNvPr id="38" name="Diamond 37"/>
            <p:cNvSpPr/>
            <p:nvPr/>
          </p:nvSpPr>
          <p:spPr>
            <a:xfrm>
              <a:off x="4160912" y="4329100"/>
              <a:ext cx="1728192" cy="576064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91184" y="4473116"/>
              <a:ext cx="9004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b</a:t>
              </a:r>
              <a:r>
                <a:rPr lang="en-US" sz="1200" dirty="0" smtClean="0">
                  <a:solidFill>
                    <a:srgbClr val="FFFFFF"/>
                  </a:solidFill>
                </a:rPr>
                <a:t>uffer full?</a:t>
              </a:r>
            </a:p>
          </p:txBody>
        </p:sp>
      </p:grpSp>
      <p:cxnSp>
        <p:nvCxnSpPr>
          <p:cNvPr id="58" name="Elbow Connector 57"/>
          <p:cNvCxnSpPr>
            <a:stCxn id="3" idx="3"/>
            <a:endCxn id="4" idx="1"/>
          </p:cNvCxnSpPr>
          <p:nvPr/>
        </p:nvCxnSpPr>
        <p:spPr>
          <a:xfrm flipV="1">
            <a:off x="4610822" y="4034099"/>
            <a:ext cx="1026254" cy="936104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4" idx="1"/>
          </p:cNvCxnSpPr>
          <p:nvPr/>
        </p:nvCxnSpPr>
        <p:spPr>
          <a:xfrm>
            <a:off x="4819498" y="4034099"/>
            <a:ext cx="817578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4" idx="0"/>
            <a:endCxn id="27" idx="2"/>
          </p:cNvCxnSpPr>
          <p:nvPr/>
        </p:nvCxnSpPr>
        <p:spPr>
          <a:xfrm rot="5400000" flipH="1" flipV="1">
            <a:off x="6480216" y="3257623"/>
            <a:ext cx="527402" cy="557499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933220" y="2035877"/>
            <a:ext cx="851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segments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682151" y="3327955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dirty="0" smtClean="0"/>
              <a:t>reate a new segment</a:t>
            </a:r>
          </a:p>
          <a:p>
            <a:r>
              <a:rPr lang="en-US" altLang="ko-KR" sz="1000" dirty="0" smtClean="0"/>
              <a:t>Finally, data is shown</a:t>
            </a:r>
            <a:endParaRPr lang="en-US" sz="1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953000" y="3764069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yes</a:t>
            </a:r>
          </a:p>
        </p:txBody>
      </p:sp>
      <p:cxnSp>
        <p:nvCxnSpPr>
          <p:cNvPr id="80" name="Elbow Connector 79"/>
          <p:cNvCxnSpPr>
            <a:stCxn id="38" idx="1"/>
            <a:endCxn id="38" idx="0"/>
          </p:cNvCxnSpPr>
          <p:nvPr/>
        </p:nvCxnSpPr>
        <p:spPr>
          <a:xfrm rot="10800000" flipH="1">
            <a:off x="3091306" y="3746067"/>
            <a:ext cx="864096" cy="288032"/>
          </a:xfrm>
          <a:prstGeom prst="bentConnector4">
            <a:avLst>
              <a:gd name="adj1" fmla="val -26455"/>
              <a:gd name="adj2" fmla="val 179366"/>
            </a:avLst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904975" y="3559078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4508" y="4653136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refresh interval : every second</a:t>
            </a:r>
          </a:p>
          <a:p>
            <a:r>
              <a:rPr lang="en-US" sz="1200" dirty="0" smtClean="0"/>
              <a:t>*Every Second? </a:t>
            </a:r>
          </a:p>
          <a:p>
            <a:r>
              <a:rPr lang="en-US" sz="1200" dirty="0" smtClean="0"/>
              <a:t>-Pros: It gives a query performance issue (</a:t>
            </a:r>
            <a:r>
              <a:rPr lang="en-US" sz="1200" dirty="0" err="1" smtClean="0"/>
              <a:t>i.g</a:t>
            </a:r>
            <a:r>
              <a:rPr lang="en-US" sz="1200" dirty="0" smtClean="0"/>
              <a:t>: 5s &gt; 1s, 30%)</a:t>
            </a:r>
          </a:p>
          <a:p>
            <a:r>
              <a:rPr lang="en-US" sz="1200" dirty="0" smtClean="0"/>
              <a:t>-Cons: can search right after input</a:t>
            </a:r>
          </a:p>
        </p:txBody>
      </p:sp>
      <p:sp>
        <p:nvSpPr>
          <p:cNvPr id="85" name="Arc 84"/>
          <p:cNvSpPr/>
          <p:nvPr/>
        </p:nvSpPr>
        <p:spPr>
          <a:xfrm>
            <a:off x="7338335" y="2584728"/>
            <a:ext cx="783017" cy="783297"/>
          </a:xfrm>
          <a:prstGeom prst="arc">
            <a:avLst>
              <a:gd name="adj1" fmla="val 18959539"/>
              <a:gd name="adj2" fmla="val 8458337"/>
            </a:avLst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473280" y="3296017"/>
            <a:ext cx="706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merged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45308" y="1011067"/>
            <a:ext cx="1297958" cy="5693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i="1" dirty="0" smtClean="0"/>
              <a:t>OS</a:t>
            </a:r>
          </a:p>
          <a:p>
            <a:pPr algn="ctr"/>
            <a:r>
              <a:rPr lang="en-US" altLang="ko-KR" sz="1100" dirty="0" smtClean="0"/>
              <a:t>(kernel file object)</a:t>
            </a:r>
            <a:endParaRPr lang="en-US" sz="1100" dirty="0"/>
          </a:p>
        </p:txBody>
      </p:sp>
      <p:sp>
        <p:nvSpPr>
          <p:cNvPr id="88" name="Rectangle 87"/>
          <p:cNvSpPr/>
          <p:nvPr/>
        </p:nvSpPr>
        <p:spPr>
          <a:xfrm>
            <a:off x="2819164" y="1135777"/>
            <a:ext cx="2268252" cy="64807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chemeClr val="tx1"/>
                </a:solidFill>
              </a:rPr>
              <a:t>T</a:t>
            </a:r>
            <a:r>
              <a:rPr lang="en-US" b="1" i="1" u="sng" dirty="0" smtClean="0">
                <a:solidFill>
                  <a:schemeClr val="tx1"/>
                </a:solidFill>
              </a:rPr>
              <a:t>ransaction Log</a:t>
            </a:r>
          </a:p>
        </p:txBody>
      </p:sp>
      <p:cxnSp>
        <p:nvCxnSpPr>
          <p:cNvPr id="90" name="Elbow Connector 89"/>
          <p:cNvCxnSpPr>
            <a:stCxn id="15" idx="3"/>
            <a:endCxn id="88" idx="1"/>
          </p:cNvCxnSpPr>
          <p:nvPr/>
        </p:nvCxnSpPr>
        <p:spPr>
          <a:xfrm flipV="1">
            <a:off x="992560" y="1459813"/>
            <a:ext cx="1826604" cy="999950"/>
          </a:xfrm>
          <a:prstGeom prst="bentConnector3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419089" y="2179893"/>
            <a:ext cx="50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write</a:t>
            </a:r>
          </a:p>
        </p:txBody>
      </p:sp>
      <p:sp>
        <p:nvSpPr>
          <p:cNvPr id="102" name="Cube 101"/>
          <p:cNvSpPr/>
          <p:nvPr/>
        </p:nvSpPr>
        <p:spPr>
          <a:xfrm>
            <a:off x="8661412" y="2215897"/>
            <a:ext cx="864096" cy="396044"/>
          </a:xfrm>
          <a:prstGeom prst="cub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Disk</a:t>
            </a:r>
          </a:p>
        </p:txBody>
      </p:sp>
      <p:cxnSp>
        <p:nvCxnSpPr>
          <p:cNvPr id="104" name="Elbow Connector 103"/>
          <p:cNvCxnSpPr>
            <a:stCxn id="30" idx="3"/>
            <a:endCxn id="31" idx="2"/>
          </p:cNvCxnSpPr>
          <p:nvPr/>
        </p:nvCxnSpPr>
        <p:spPr>
          <a:xfrm flipV="1">
            <a:off x="4592960" y="5240233"/>
            <a:ext cx="3708412" cy="450050"/>
          </a:xfrm>
          <a:prstGeom prst="bentConnector2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589404" y="1063769"/>
            <a:ext cx="9740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i="1" dirty="0" smtClean="0"/>
              <a:t>Media</a:t>
            </a:r>
            <a:endParaRPr lang="en-US" sz="2000" b="1" i="1" dirty="0"/>
          </a:p>
        </p:txBody>
      </p:sp>
      <p:cxnSp>
        <p:nvCxnSpPr>
          <p:cNvPr id="111" name="Straight Arrow Connector 110"/>
          <p:cNvCxnSpPr>
            <a:stCxn id="10" idx="4"/>
            <a:endCxn id="102" idx="2"/>
          </p:cNvCxnSpPr>
          <p:nvPr/>
        </p:nvCxnSpPr>
        <p:spPr>
          <a:xfrm>
            <a:off x="8157356" y="2459763"/>
            <a:ext cx="504056" cy="3662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1" idx="0"/>
          </p:cNvCxnSpPr>
          <p:nvPr/>
        </p:nvCxnSpPr>
        <p:spPr>
          <a:xfrm flipV="1">
            <a:off x="8301372" y="2503929"/>
            <a:ext cx="0" cy="2268252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212008" y="2539933"/>
            <a:ext cx="629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fsyncd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14619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Cluster Level Shard Allocation</a:t>
            </a:r>
            <a:endParaRPr lang="ko-KR" altLang="en-US" sz="2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52500" y="692696"/>
            <a:ext cx="27366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When does it happens? 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Replica allocation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Rebalancing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Nodes are added or removed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Initial recovery</a:t>
            </a: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7630"/>
              </p:ext>
            </p:extLst>
          </p:nvPr>
        </p:nvGraphicFramePr>
        <p:xfrm>
          <a:off x="704528" y="2240868"/>
          <a:ext cx="8496945" cy="2146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164"/>
                <a:gridCol w="2538574"/>
                <a:gridCol w="4482207"/>
              </a:tblGrid>
              <a:tr h="370840">
                <a:tc rowSpan="3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Cluster level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shard </a:t>
                      </a:r>
                      <a:r>
                        <a:rPr lang="en-US" sz="1400" i="1" dirty="0" smtClean="0">
                          <a:solidFill>
                            <a:srgbClr val="FFFFFF"/>
                          </a:solidFill>
                        </a:rPr>
                        <a:t>allocation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 settings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Allocation &amp; Recovery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shard </a:t>
                      </a:r>
                      <a:r>
                        <a:rPr lang="en-US" sz="1400" i="1" dirty="0" smtClean="0">
                          <a:solidFill>
                            <a:srgbClr val="FFFFFF"/>
                          </a:solidFill>
                        </a:rPr>
                        <a:t>rebalancing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 settings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 control Rebalancing of shards across the cluster</a:t>
                      </a:r>
                      <a:endParaRPr lang="en-US" sz="1400" dirty="0"/>
                    </a:p>
                  </a:txBody>
                  <a:tcPr/>
                </a:tc>
              </a:tr>
              <a:tr h="302436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shard </a:t>
                      </a:r>
                      <a:r>
                        <a:rPr lang="en-US" sz="1400" i="1" dirty="0" smtClean="0">
                          <a:solidFill>
                            <a:srgbClr val="FFFFFF"/>
                          </a:solidFill>
                        </a:rPr>
                        <a:t>balancing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 heuristics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Extra supplement options</a:t>
                      </a:r>
                      <a:r>
                        <a:rPr lang="en-US" sz="1400" baseline="0" dirty="0" smtClean="0"/>
                        <a:t> ,which can be used.</a:t>
                      </a:r>
                      <a:endParaRPr lang="en-US" sz="1400" dirty="0"/>
                    </a:p>
                  </a:txBody>
                  <a:tcPr/>
                </a:tc>
              </a:tr>
              <a:tr h="30243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Disk</a:t>
                      </a:r>
                      <a:r>
                        <a:rPr lang="en-US" sz="1600" baseline="0" dirty="0" smtClean="0">
                          <a:solidFill>
                            <a:srgbClr val="FFFFFF"/>
                          </a:solidFill>
                        </a:rPr>
                        <a:t> level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Shard allocate</a:t>
                      </a:r>
                      <a:r>
                        <a:rPr lang="en-US" sz="1400" baseline="0" dirty="0" smtClean="0">
                          <a:solidFill>
                            <a:srgbClr val="FFFFFF"/>
                          </a:solidFill>
                        </a:rPr>
                        <a:t> or relocate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Watermark</a:t>
                      </a:r>
                      <a:endParaRPr lang="en-US" sz="1400" dirty="0"/>
                    </a:p>
                  </a:txBody>
                  <a:tcPr/>
                </a:tc>
              </a:tr>
              <a:tr h="382436"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Allocation</a:t>
                      </a:r>
                      <a:r>
                        <a:rPr lang="en-US" sz="1600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Awareness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disk, hosts, network, switch, rack</a:t>
                      </a:r>
                      <a:endParaRPr lang="en-US" sz="1400" dirty="0"/>
                    </a:p>
                  </a:txBody>
                  <a:tcPr/>
                </a:tc>
              </a:tr>
              <a:tr h="382436"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Shard</a:t>
                      </a:r>
                      <a:r>
                        <a:rPr lang="en-US" sz="1600" baseline="0" dirty="0" smtClean="0">
                          <a:solidFill>
                            <a:srgbClr val="FFFFFF"/>
                          </a:solidFill>
                        </a:rPr>
                        <a:t> allocation filtering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Include, require,</a:t>
                      </a:r>
                      <a:r>
                        <a:rPr lang="en-US" sz="1400" baseline="0" dirty="0" smtClean="0"/>
                        <a:t> exclude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04528" y="4437112"/>
            <a:ext cx="370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 smtClean="0"/>
              <a:t>*balancing algorithm</a:t>
            </a:r>
          </a:p>
        </p:txBody>
      </p:sp>
    </p:spTree>
    <p:extLst>
      <p:ext uri="{BB962C8B-B14F-4D97-AF65-F5344CB8AC3E}">
        <p14:creationId xmlns:p14="http://schemas.microsoft.com/office/powerpoint/2010/main" val="22145365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Shard &amp; Segment</a:t>
            </a:r>
            <a:endParaRPr lang="ko-KR" altLang="en-US" sz="2400" b="1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0532" y="5193196"/>
            <a:ext cx="7931515" cy="15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47211" y="1826822"/>
            <a:ext cx="0" cy="3744416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1147211" y="1862826"/>
            <a:ext cx="7452828" cy="3312368"/>
          </a:xfrm>
          <a:prstGeom prst="curvedConnector3">
            <a:avLst>
              <a:gd name="adj1" fmla="val 50000"/>
            </a:avLst>
          </a:prstGeom>
          <a:ln w="635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6043" y="5067182"/>
            <a:ext cx="72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shards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71947" y="1826822"/>
            <a:ext cx="1288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Size of segment</a:t>
            </a:r>
          </a:p>
        </p:txBody>
      </p:sp>
      <p:cxnSp>
        <p:nvCxnSpPr>
          <p:cNvPr id="28" name="Curved Connector 27"/>
          <p:cNvCxnSpPr/>
          <p:nvPr/>
        </p:nvCxnSpPr>
        <p:spPr>
          <a:xfrm>
            <a:off x="1219219" y="1934834"/>
            <a:ext cx="7308812" cy="3204356"/>
          </a:xfrm>
          <a:prstGeom prst="curvedConnector3">
            <a:avLst>
              <a:gd name="adj1" fmla="val 50000"/>
            </a:avLst>
          </a:prstGeom>
          <a:ln w="63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070232">
            <a:off x="3005978" y="2270764"/>
            <a:ext cx="826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overhead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1147" y="1466782"/>
            <a:ext cx="115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performance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960846" y="4919682"/>
            <a:ext cx="0" cy="2596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79359" y="5247202"/>
            <a:ext cx="962974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forcemerge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268924" y="4373556"/>
            <a:ext cx="0" cy="81489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3515" y="5247202"/>
            <a:ext cx="962974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forcemerge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47711" y="2618910"/>
            <a:ext cx="0" cy="255750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82823" y="5247202"/>
            <a:ext cx="962974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forcemerge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1147211" y="2618910"/>
            <a:ext cx="6480720" cy="255628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99939" y="2582906"/>
            <a:ext cx="1715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 point of </a:t>
            </a:r>
          </a:p>
          <a:p>
            <a:r>
              <a:rPr lang="en-US" sz="1200" dirty="0" smtClean="0"/>
              <a:t>unupdatable index</a:t>
            </a:r>
          </a:p>
          <a:p>
            <a:r>
              <a:rPr lang="en-US" sz="1200" dirty="0" smtClean="0"/>
              <a:t>The size is predictable</a:t>
            </a:r>
          </a:p>
          <a:p>
            <a:r>
              <a:rPr lang="en-US" sz="1200" dirty="0" smtClean="0"/>
              <a:t>:time-based data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627931" y="2618910"/>
            <a:ext cx="0" cy="255750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23875" y="5247202"/>
            <a:ext cx="1296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Last forcemerge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21152" y="1808820"/>
            <a:ext cx="91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Unlimited?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172580" y="2600908"/>
            <a:ext cx="6480720" cy="0"/>
          </a:xfrm>
          <a:prstGeom prst="straightConnector1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2480" y="2276872"/>
            <a:ext cx="83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s</a:t>
            </a:r>
            <a:r>
              <a:rPr lang="en-US" sz="1200" dirty="0" smtClean="0">
                <a:solidFill>
                  <a:srgbClr val="008000"/>
                </a:solidFill>
              </a:rPr>
              <a:t>ize of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shared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20~50GB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77236" y="980728"/>
            <a:ext cx="1416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Reindex</a:t>
            </a:r>
            <a:r>
              <a:rPr lang="en-US" sz="1200" dirty="0" smtClean="0"/>
              <a:t>? When</a:t>
            </a:r>
          </a:p>
          <a:p>
            <a:r>
              <a:rPr lang="en-US" sz="1200" dirty="0" smtClean="0"/>
              <a:t>Primary &amp; Replica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86726" y="5763104"/>
            <a:ext cx="4932548" cy="750975"/>
          </a:xfrm>
          <a:prstGeom prst="rect">
            <a:avLst/>
          </a:prstGeom>
          <a:solidFill>
            <a:srgbClr val="262626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- #Shard(20~25)/Heap(1GB)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- #700 Shards =&gt; 32GB Node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- 1.4TB Disk (then, we need to think</a:t>
            </a:r>
            <a:r>
              <a:rPr lang="mr-IN" sz="1200" dirty="0" smtClean="0">
                <a:solidFill>
                  <a:schemeClr val="bg1"/>
                </a:solidFill>
              </a:rPr>
              <a:t>….4TB, 8TB, 16TB?)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46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Doc Values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0472" y="245689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900" dirty="0" smtClean="0"/>
              <a:t>Performance (can use memory, even it is stored into memory)</a:t>
            </a:r>
          </a:p>
          <a:p>
            <a:pPr marL="171450" indent="-171450">
              <a:buFont typeface="Arial"/>
              <a:buChar char="•"/>
            </a:pPr>
            <a:r>
              <a:rPr lang="en-US" sz="900" dirty="0" smtClean="0"/>
              <a:t>Scalability (leverage Disk’s swap feature)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8504" y="764704"/>
            <a:ext cx="608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What Benefit?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Smaller Heap (it does not use JVM Heap)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Smaller Garbage Collection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Finally, Same performance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1712640" y="4133204"/>
            <a:ext cx="6444716" cy="3039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5048" y="3521136"/>
            <a:ext cx="2772308" cy="532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tx1"/>
                </a:solidFill>
              </a:rPr>
              <a:t>Mem(64GB)</a:t>
            </a:r>
          </a:p>
        </p:txBody>
      </p:sp>
      <p:sp>
        <p:nvSpPr>
          <p:cNvPr id="5" name="Rectangle 4"/>
          <p:cNvSpPr/>
          <p:nvPr/>
        </p:nvSpPr>
        <p:spPr>
          <a:xfrm>
            <a:off x="5385048" y="2909068"/>
            <a:ext cx="1332148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OS’Mem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(32GB)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224" y="2909068"/>
            <a:ext cx="1188132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JVM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(32G)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2640" y="2909068"/>
            <a:ext cx="1764196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tx1"/>
                </a:solidFill>
              </a:rPr>
              <a:t>Doc Values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(</a:t>
            </a:r>
            <a:r>
              <a:rPr lang="en-US" sz="1000" i="1" u="sng" dirty="0" smtClean="0">
                <a:solidFill>
                  <a:srgbClr val="0000FF"/>
                </a:solidFill>
              </a:rPr>
              <a:t>a structure on disk</a:t>
            </a:r>
          </a:p>
          <a:p>
            <a:pPr algn="ctr"/>
            <a:r>
              <a:rPr lang="en-US" sz="1000" i="1" u="sng" dirty="0" smtClean="0">
                <a:solidFill>
                  <a:srgbClr val="0000FF"/>
                </a:solidFill>
              </a:rPr>
              <a:t>Column oriented fashion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820" y="2096852"/>
            <a:ext cx="1873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3366FF"/>
                </a:solidFill>
              </a:rPr>
              <a:t>(O) </a:t>
            </a:r>
            <a:r>
              <a:rPr lang="en-US" sz="1100" i="1" dirty="0" smtClean="0">
                <a:solidFill>
                  <a:srgbClr val="3366FF"/>
                </a:solidFill>
              </a:rPr>
              <a:t>Cached onto OS’ Mem</a:t>
            </a:r>
          </a:p>
        </p:txBody>
      </p:sp>
      <p:cxnSp>
        <p:nvCxnSpPr>
          <p:cNvPr id="13" name="Elbow Connector 12"/>
          <p:cNvCxnSpPr>
            <a:stCxn id="7" idx="0"/>
            <a:endCxn id="6" idx="0"/>
          </p:cNvCxnSpPr>
          <p:nvPr/>
        </p:nvCxnSpPr>
        <p:spPr>
          <a:xfrm rot="5400000" flipH="1" flipV="1">
            <a:off x="5079014" y="424792"/>
            <a:ext cx="12700" cy="4968552"/>
          </a:xfrm>
          <a:prstGeom prst="bentConnector3">
            <a:avLst>
              <a:gd name="adj1" fmla="val 7988732"/>
            </a:avLst>
          </a:prstGeom>
          <a:ln w="38100" cmpd="sng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68824" y="1628800"/>
            <a:ext cx="3270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(X)It’s a trick not to make it resides on JVM(heap)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12640" y="3521136"/>
            <a:ext cx="2759251" cy="53224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tx1"/>
                </a:solidFill>
              </a:rPr>
              <a:t>Disk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12640" y="4509120"/>
            <a:ext cx="644471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mr-IN" sz="1200" dirty="0" smtClean="0">
                <a:solidFill>
                  <a:srgbClr val="FF0000"/>
                </a:solidFill>
              </a:rPr>
              <a:t>Note)</a:t>
            </a:r>
            <a:endParaRPr lang="mr-IN" sz="1200" dirty="0">
              <a:solidFill>
                <a:srgbClr val="FF0000"/>
              </a:solidFill>
            </a:endParaRPr>
          </a:p>
          <a:p>
            <a:r>
              <a:rPr lang="mr-IN" sz="1200" dirty="0">
                <a:solidFill>
                  <a:schemeClr val="bg1"/>
                </a:solidFill>
              </a:rPr>
              <a:t>Doc Values (why doc values come out? )  vs.                       </a:t>
            </a:r>
            <a:r>
              <a:rPr lang="mr-IN" sz="1200" dirty="0" smtClean="0">
                <a:solidFill>
                  <a:schemeClr val="bg1"/>
                </a:solidFill>
              </a:rPr>
              <a:t>                                              Inverted </a:t>
            </a:r>
            <a:r>
              <a:rPr lang="mr-IN" sz="1200" dirty="0">
                <a:solidFill>
                  <a:schemeClr val="bg1"/>
                </a:solidFill>
              </a:rPr>
              <a:t>Index</a:t>
            </a:r>
          </a:p>
          <a:p>
            <a:r>
              <a:rPr lang="mr-IN" sz="1200" dirty="0">
                <a:solidFill>
                  <a:schemeClr val="bg1"/>
                </a:solidFill>
              </a:rPr>
              <a:t>uninvert the inverted index                                            </a:t>
            </a:r>
            <a:r>
              <a:rPr lang="mr-IN" sz="1200" dirty="0" smtClean="0">
                <a:solidFill>
                  <a:schemeClr val="bg1"/>
                </a:solidFill>
              </a:rPr>
              <a:t>                                                    good </a:t>
            </a:r>
            <a:r>
              <a:rPr lang="mr-IN" sz="1200" dirty="0">
                <a:solidFill>
                  <a:schemeClr val="bg1"/>
                </a:solidFill>
              </a:rPr>
              <a:t>for searching</a:t>
            </a:r>
          </a:p>
          <a:p>
            <a:r>
              <a:rPr lang="mr-IN" sz="1200" dirty="0">
                <a:solidFill>
                  <a:schemeClr val="bg1"/>
                </a:solidFill>
              </a:rPr>
              <a:t>@_search time                                                                 </a:t>
            </a:r>
            <a:r>
              <a:rPr lang="mr-IN" sz="1200" dirty="0" smtClean="0">
                <a:solidFill>
                  <a:schemeClr val="bg1"/>
                </a:solidFill>
              </a:rPr>
              <a:t>                                            but</a:t>
            </a:r>
            <a:r>
              <a:rPr lang="mr-IN" sz="1200" dirty="0">
                <a:solidFill>
                  <a:schemeClr val="bg1"/>
                </a:solidFill>
              </a:rPr>
              <a:t>, some action(sorting)</a:t>
            </a:r>
          </a:p>
          <a:p>
            <a:r>
              <a:rPr lang="mr-IN" sz="1200" dirty="0">
                <a:solidFill>
                  <a:schemeClr val="bg1"/>
                </a:solidFill>
              </a:rPr>
              <a:t>go into </a:t>
            </a:r>
            <a:r>
              <a:rPr lang="mr-IN" sz="1200" dirty="0" smtClean="0">
                <a:solidFill>
                  <a:schemeClr val="bg1"/>
                </a:solidFill>
              </a:rPr>
              <a:t>heap?                                                                                                                               it </a:t>
            </a:r>
            <a:r>
              <a:rPr lang="mr-IN" sz="1200" dirty="0">
                <a:solidFill>
                  <a:schemeClr val="bg1"/>
                </a:solidFill>
              </a:rPr>
              <a:t>has to be uninvert</a:t>
            </a:r>
          </a:p>
          <a:p>
            <a:r>
              <a:rPr lang="mr-IN" sz="1200" dirty="0">
                <a:solidFill>
                  <a:schemeClr val="bg1"/>
                </a:solidFill>
              </a:rPr>
              <a:t>=&gt; </a:t>
            </a:r>
            <a:r>
              <a:rPr lang="en-US" sz="1200" dirty="0" smtClean="0">
                <a:solidFill>
                  <a:schemeClr val="bg1"/>
                </a:solidFill>
              </a:rPr>
              <a:t>R</a:t>
            </a:r>
            <a:r>
              <a:rPr lang="mr-IN" sz="1200" dirty="0" smtClean="0">
                <a:solidFill>
                  <a:schemeClr val="bg1"/>
                </a:solidFill>
              </a:rPr>
              <a:t>un out of memory then go into out </a:t>
            </a:r>
            <a:r>
              <a:rPr lang="mr-IN" sz="1200" dirty="0">
                <a:solidFill>
                  <a:schemeClr val="bg1"/>
                </a:solidFill>
              </a:rPr>
              <a:t>of memory                </a:t>
            </a:r>
            <a:r>
              <a:rPr lang="mr-IN" sz="1200" dirty="0" smtClean="0">
                <a:solidFill>
                  <a:schemeClr val="bg1"/>
                </a:solidFill>
              </a:rPr>
              <a:t>                  </a:t>
            </a:r>
            <a:r>
              <a:rPr lang="mr-IN" sz="1200" dirty="0">
                <a:solidFill>
                  <a:schemeClr val="bg1"/>
                </a:solidFill>
              </a:rPr>
              <a:t>lots of memory be used</a:t>
            </a:r>
          </a:p>
          <a:p>
            <a:endParaRPr lang="mr-IN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O</a:t>
            </a:r>
            <a:r>
              <a:rPr lang="mr-IN" sz="1200" dirty="0" smtClean="0">
                <a:solidFill>
                  <a:schemeClr val="bg1"/>
                </a:solidFill>
              </a:rPr>
              <a:t>nce,</a:t>
            </a:r>
          </a:p>
          <a:p>
            <a:r>
              <a:rPr lang="mr-IN" sz="1200" dirty="0" smtClean="0">
                <a:solidFill>
                  <a:schemeClr val="bg1"/>
                </a:solidFill>
              </a:rPr>
              <a:t>field</a:t>
            </a:r>
            <a:r>
              <a:rPr lang="mr-IN" sz="1200" dirty="0">
                <a:solidFill>
                  <a:schemeClr val="bg1"/>
                </a:solidFill>
              </a:rPr>
              <a:t>(‘text’) has to be analyzed..so that reason, there is no doc values</a:t>
            </a:r>
          </a:p>
          <a:p>
            <a:r>
              <a:rPr lang="mr-IN" sz="1200" dirty="0">
                <a:solidFill>
                  <a:schemeClr val="bg1"/>
                </a:solidFill>
              </a:rPr>
              <a:t>field(‘keyword’) has doc values.   so, it is good for sorting and aggregating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0" name="Elbow Connector 19"/>
          <p:cNvCxnSpPr>
            <a:stCxn id="7" idx="0"/>
            <a:endCxn id="5" idx="0"/>
          </p:cNvCxnSpPr>
          <p:nvPr/>
        </p:nvCxnSpPr>
        <p:spPr>
          <a:xfrm rot="5400000" flipH="1" flipV="1">
            <a:off x="4322930" y="1180876"/>
            <a:ext cx="12700" cy="3456384"/>
          </a:xfrm>
          <a:prstGeom prst="bentConnector3">
            <a:avLst>
              <a:gd name="adj1" fmla="val 4365953"/>
            </a:avLst>
          </a:prstGeom>
          <a:ln w="38100" cmpd="sng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2820" y="3032956"/>
            <a:ext cx="1404156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/>
              <a:t>Only work on exact value fields</a:t>
            </a:r>
          </a:p>
          <a:p>
            <a:r>
              <a:rPr lang="en-US" sz="700" dirty="0" smtClean="0"/>
              <a:t>Not analyzed fields</a:t>
            </a:r>
          </a:p>
        </p:txBody>
      </p:sp>
    </p:spTree>
    <p:extLst>
      <p:ext uri="{BB962C8B-B14F-4D97-AF65-F5344CB8AC3E}">
        <p14:creationId xmlns:p14="http://schemas.microsoft.com/office/powerpoint/2010/main" val="236213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50" dirty="0" err="1" smtClean="0">
                <a:solidFill>
                  <a:schemeClr val="tx1"/>
                </a:solidFill>
              </a:rPr>
              <a:t>Schemeless</a:t>
            </a:r>
            <a:r>
              <a:rPr lang="en-US" sz="1050" dirty="0" smtClean="0">
                <a:solidFill>
                  <a:schemeClr val="tx1"/>
                </a:solidFill>
              </a:rPr>
              <a:t> but structured flexible</a:t>
            </a:r>
            <a:endParaRPr 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approach 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/>
              <a:t> </a:t>
            </a:r>
            <a:r>
              <a:rPr lang="en-US" altLang="ko-KR" sz="4000" b="1" dirty="0" smtClean="0"/>
              <a:t>to</a:t>
            </a:r>
            <a:r>
              <a:rPr lang="en-US" altLang="ko-KR" sz="4000" b="1" dirty="0" smtClean="0"/>
              <a:t> new way differently</a:t>
            </a:r>
          </a:p>
          <a:p>
            <a:r>
              <a:rPr lang="en-US" altLang="ko-KR" sz="4000" b="1" dirty="0" smtClean="0"/>
              <a:t>(flexible, dynamic)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663290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3" idx="3"/>
            <a:endCxn id="9" idx="0"/>
          </p:cNvCxnSpPr>
          <p:nvPr/>
        </p:nvCxnSpPr>
        <p:spPr>
          <a:xfrm>
            <a:off x="6861212" y="3433598"/>
            <a:ext cx="477103" cy="1697560"/>
          </a:xfrm>
          <a:prstGeom prst="bentConnector2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815311" y="1885154"/>
            <a:ext cx="2479925" cy="4566082"/>
          </a:xfrm>
          <a:prstGeom prst="bentConnector4">
            <a:avLst>
              <a:gd name="adj1" fmla="val -9218"/>
              <a:gd name="adj2" fmla="val 11873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88904" y="932303"/>
            <a:ext cx="4896544" cy="3877271"/>
          </a:xfrm>
          <a:prstGeom prst="roundRect">
            <a:avLst>
              <a:gd name="adj" fmla="val 827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0552" y="2510898"/>
            <a:ext cx="1692188" cy="720080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8924" y="251089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76392" y="243547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Settings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# of shards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6392" y="3392996"/>
            <a:ext cx="1872208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r>
              <a:rPr lang="en-US" sz="1200" dirty="0" err="1" smtClean="0">
                <a:solidFill>
                  <a:schemeClr val="tx1"/>
                </a:solidFill>
              </a:rPr>
              <a:t>dynamic_template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properties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 - fields)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920552" y="447311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(Various Logs)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 flipV="1">
            <a:off x="2612740" y="2870938"/>
            <a:ext cx="147616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20752" y="2455439"/>
            <a:ext cx="134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Injected</a:t>
            </a:r>
          </a:p>
          <a:p>
            <a:r>
              <a:rPr lang="en-US" sz="1200" dirty="0" smtClean="0"/>
              <a:t>once at an 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 time</a:t>
            </a:r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1766646" y="323097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30801" y="370121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6231142" y="192829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76392" y="149207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Pattern of the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ndex naming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  <p:sp>
        <p:nvSpPr>
          <p:cNvPr id="14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Index &amp; Template</a:t>
            </a:r>
            <a:endParaRPr lang="ko-KR" alt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8229364" y="3681028"/>
            <a:ext cx="1296144" cy="324036"/>
          </a:xfrm>
          <a:prstGeom prst="rect">
            <a:avLst/>
          </a:prstGeom>
          <a:solidFill>
            <a:srgbClr val="0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Scheme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68924" y="36810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tx1"/>
                </a:solidFill>
              </a:rPr>
              <a:t>Dynamic</a:t>
            </a:r>
          </a:p>
          <a:p>
            <a:pPr algn="ctr"/>
            <a:r>
              <a:rPr lang="en-US" sz="1600" b="1" i="1" dirty="0" smtClean="0">
                <a:solidFill>
                  <a:schemeClr val="tx1"/>
                </a:solidFill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324708" y="2744924"/>
            <a:ext cx="3024336" cy="18002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ES &amp; Java heap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0572" y="1124744"/>
            <a:ext cx="7596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Why heap does not recommended more than 32GB?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JVM handle heap memory where is a living place of objects.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2^32 = 4GB memory (max), if </a:t>
            </a:r>
            <a:r>
              <a:rPr lang="en-US" sz="1600" dirty="0" err="1" smtClean="0"/>
              <a:t>mem</a:t>
            </a:r>
            <a:r>
              <a:rPr lang="en-US" sz="1600" dirty="0" smtClean="0"/>
              <a:t> over &gt; 4GB? Then it use COOP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2^64 = 18EB  (more memory, more computation)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012" y="4689140"/>
            <a:ext cx="3557397" cy="61206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Heap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2011" y="5373216"/>
            <a:ext cx="3557397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4655" y="3338766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6011" y="3425068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7368" y="3486714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8724" y="3573016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8924" y="3392996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Ordinary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Pointer</a:t>
            </a:r>
          </a:p>
        </p:txBody>
      </p:sp>
      <p:cxnSp>
        <p:nvCxnSpPr>
          <p:cNvPr id="12" name="Elbow Connector 11"/>
          <p:cNvCxnSpPr>
            <a:stCxn id="9" idx="2"/>
            <a:endCxn id="10" idx="2"/>
          </p:cNvCxnSpPr>
          <p:nvPr/>
        </p:nvCxnSpPr>
        <p:spPr>
          <a:xfrm rot="5400000" flipH="1" flipV="1">
            <a:off x="3782870" y="3194974"/>
            <a:ext cx="180020" cy="1800200"/>
          </a:xfrm>
          <a:prstGeom prst="bentConnector3">
            <a:avLst>
              <a:gd name="adj1" fmla="val -126986"/>
            </a:avLst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48844" y="411307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address</a:t>
            </a:r>
          </a:p>
        </p:txBody>
      </p:sp>
      <p:cxnSp>
        <p:nvCxnSpPr>
          <p:cNvPr id="14" name="Elbow Connector 13"/>
          <p:cNvCxnSpPr>
            <a:stCxn id="6" idx="0"/>
            <a:endCxn id="10" idx="0"/>
          </p:cNvCxnSpPr>
          <p:nvPr/>
        </p:nvCxnSpPr>
        <p:spPr>
          <a:xfrm rot="16200000" flipH="1">
            <a:off x="3993730" y="2613747"/>
            <a:ext cx="54230" cy="1504269"/>
          </a:xfrm>
          <a:prstGeom prst="bentConnector3">
            <a:avLst>
              <a:gd name="adj1" fmla="val -421538"/>
            </a:avLst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92860" y="2888940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7056" y="3248980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Address to access object in memory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45088" y="4725144"/>
            <a:ext cx="3924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genera, OOP used</a:t>
            </a:r>
          </a:p>
          <a:p>
            <a:r>
              <a:rPr lang="en-US" sz="1200" dirty="0" smtClean="0"/>
              <a:t>If (heap)object size &gt; 4GB, then COOP </a:t>
            </a:r>
            <a:r>
              <a:rPr lang="en-US" altLang="ko-KR" sz="1200" dirty="0" smtClean="0"/>
              <a:t>be used</a:t>
            </a:r>
          </a:p>
          <a:p>
            <a:r>
              <a:rPr lang="en-US" sz="1200" dirty="0" smtClean="0"/>
              <a:t>If (heap)object size &gt; 32GB, the 64bit OOP be used</a:t>
            </a:r>
          </a:p>
          <a:p>
            <a:r>
              <a:rPr lang="en-US" sz="1200" dirty="0" smtClean="0"/>
              <a:t>Compressed ordinary object object)</a:t>
            </a:r>
          </a:p>
          <a:p>
            <a:r>
              <a:rPr lang="en-US" sz="1200" dirty="0" smtClean="0"/>
              <a:t>For this reason, 32GB heap is recommended</a:t>
            </a:r>
          </a:p>
          <a:p>
            <a:endParaRPr lang="en-US" sz="1200" dirty="0"/>
          </a:p>
          <a:p>
            <a:r>
              <a:rPr lang="en-US" sz="1200" dirty="0" smtClean="0"/>
              <a:t>Too much small &gt; OOM</a:t>
            </a:r>
          </a:p>
          <a:p>
            <a:r>
              <a:rPr lang="en-US" sz="1200" dirty="0" smtClean="0"/>
              <a:t>Too much big &gt;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298618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ES &amp; Java heap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41837"/>
              </p:ext>
            </p:extLst>
          </p:nvPr>
        </p:nvGraphicFramePr>
        <p:xfrm>
          <a:off x="704528" y="1227666"/>
          <a:ext cx="8532948" cy="430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6474"/>
                <a:gridCol w="42664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Too</a:t>
                      </a:r>
                      <a:r>
                        <a:rPr lang="en-US" sz="1600" baseline="0" dirty="0" smtClean="0">
                          <a:solidFill>
                            <a:srgbClr val="FFFFFF"/>
                          </a:solidFill>
                        </a:rPr>
                        <a:t> S</a:t>
                      </a:r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mall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Too Large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24425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Reduced throughput</a:t>
                      </a:r>
                      <a:r>
                        <a:rPr lang="en-US" sz="1400" baseline="0" dirty="0" smtClean="0"/>
                        <a:t> from constant garbage collection pauses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Reduce the number of operations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Constant short pauses -&gt; reduce the number of indexing operations and queries per second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Reduce the memory available for indexing buffers, caches, memory-hungry features like aggregations and suggesters</a:t>
                      </a:r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Long latency spikes from full-heap garbage collections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User requests will sometimes</a:t>
                      </a:r>
                      <a:r>
                        <a:rPr lang="en-US" sz="1400" baseline="0" dirty="0" smtClean="0"/>
                        <a:t> see unacceptably-long response times.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dirty="0" smtClean="0"/>
                        <a:t>Long pause is indistinguishable from node</a:t>
                      </a:r>
                      <a:r>
                        <a:rPr lang="en-US" sz="1400" baseline="0" dirty="0" smtClean="0"/>
                        <a:t> that is un reachable because it is hung or isolated from the cluster.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No code executing(no read, write)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Long garbage collection pause no-master -&gt; master election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Reallocating the paused node’s assigned shards.</a:t>
                      </a:r>
                    </a:p>
                    <a:p>
                      <a:r>
                        <a:rPr lang="en-US" sz="1400" baseline="0" dirty="0" smtClean="0"/>
                        <a:t>-&gt; increase network traffic , increase disk I/O</a:t>
                      </a:r>
                    </a:p>
                    <a:p>
                      <a:r>
                        <a:rPr lang="en-US" sz="1400" baseline="0" dirty="0" smtClean="0"/>
                        <a:t>Finally, instability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2558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ES &amp; Java heap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76536" y="1268760"/>
            <a:ext cx="8352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Use half of the total memory or a little bit lesser</a:t>
            </a:r>
          </a:p>
          <a:p>
            <a:endParaRPr lang="en-US" sz="1600" dirty="0"/>
          </a:p>
          <a:p>
            <a:r>
              <a:rPr lang="en-US" sz="1600" dirty="0" smtClean="0"/>
              <a:t>Assign 32GB Memory force to use Compressed OOP, </a:t>
            </a:r>
            <a:r>
              <a:rPr lang="en-US" sz="1600" dirty="0" err="1" smtClean="0"/>
              <a:t>pl</a:t>
            </a:r>
            <a:r>
              <a:rPr lang="en-US" sz="1600" dirty="0" smtClean="0"/>
              <a:t>, check the limit and possibility </a:t>
            </a:r>
            <a:r>
              <a:rPr lang="en-US" sz="1600" dirty="0" err="1" smtClean="0"/>
              <a:t>fo</a:t>
            </a:r>
            <a:r>
              <a:rPr lang="en-US" sz="1600" dirty="0" smtClean="0"/>
              <a:t> COOP</a:t>
            </a:r>
          </a:p>
          <a:p>
            <a:r>
              <a:rPr lang="en-US" sz="1600" dirty="0" smtClean="0"/>
              <a:t>&gt;java </a:t>
            </a:r>
            <a:r>
              <a:rPr lang="mr-IN" sz="1600" dirty="0" smtClean="0"/>
              <a:t>–</a:t>
            </a:r>
            <a:r>
              <a:rPr lang="en-US" sz="1600" dirty="0" smtClean="0"/>
              <a:t>Xmx32766m </a:t>
            </a:r>
            <a:r>
              <a:rPr lang="mr-IN" sz="1600" dirty="0" smtClean="0"/>
              <a:t>–</a:t>
            </a:r>
            <a:r>
              <a:rPr lang="en-US" sz="1600" dirty="0" smtClean="0"/>
              <a:t>XX:+PrintFlagsFinal 2&gt;/</a:t>
            </a:r>
            <a:r>
              <a:rPr lang="en-US" sz="1600" dirty="0" err="1" smtClean="0"/>
              <a:t>dev</a:t>
            </a:r>
            <a:r>
              <a:rPr lang="en-US" sz="1600" dirty="0" smtClean="0"/>
              <a:t>/null | </a:t>
            </a:r>
            <a:r>
              <a:rPr lang="en-US" sz="1600" dirty="0" err="1" smtClean="0"/>
              <a:t>grep</a:t>
            </a:r>
            <a:r>
              <a:rPr lang="en-US" sz="1600" dirty="0" smtClean="0"/>
              <a:t> UseCompressedOops</a:t>
            </a:r>
          </a:p>
          <a:p>
            <a:endParaRPr lang="en-US" sz="1600" dirty="0"/>
          </a:p>
          <a:p>
            <a:r>
              <a:rPr lang="en-US" sz="1600" dirty="0" smtClean="0"/>
              <a:t>Check the memory be able to started from Zero Based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28" y="3753036"/>
            <a:ext cx="849694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JVM store address of each objects to be structured OOP. (max 4GB of 32bits)</a:t>
            </a:r>
          </a:p>
          <a:p>
            <a:r>
              <a:rPr lang="en-US" sz="1200" dirty="0" smtClean="0"/>
              <a:t>There is another concept called COOP(</a:t>
            </a:r>
            <a:r>
              <a:rPr lang="en-US" sz="1200" dirty="0"/>
              <a:t>Compressed Ordinary Objects </a:t>
            </a:r>
            <a:r>
              <a:rPr lang="en-US" sz="1200" dirty="0" smtClean="0"/>
              <a:t>Pointer), which is memory points to address objects where in Heap memory to extend the addressing.</a:t>
            </a:r>
          </a:p>
          <a:p>
            <a:r>
              <a:rPr lang="en-US" sz="1200" dirty="0" smtClean="0"/>
              <a:t>Can extends address thru COOP 8 times bigger than general OOP</a:t>
            </a:r>
          </a:p>
          <a:p>
            <a:r>
              <a:rPr lang="en-US" sz="1200" dirty="0" smtClean="0"/>
              <a:t>So, 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Recommended not to use 64bit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70646"/>
              </p:ext>
            </p:extLst>
          </p:nvPr>
        </p:nvGraphicFramePr>
        <p:xfrm>
          <a:off x="1208584" y="4654272"/>
          <a:ext cx="3240360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2376264"/>
              </a:tblGrid>
              <a:tr h="239426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</a:rPr>
                        <a:t>OOP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4GB pointer</a:t>
                      </a:r>
                      <a:endParaRPr lang="en-US" sz="1050" dirty="0"/>
                    </a:p>
                  </a:txBody>
                  <a:tcPr anchor="ctr"/>
                </a:tc>
              </a:tr>
              <a:tr h="239426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</a:rPr>
                        <a:t>COOP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Capability32GB</a:t>
                      </a:r>
                      <a:endParaRPr lang="en-US" sz="105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105128" y="5589240"/>
            <a:ext cx="1224136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4GB Mem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5128" y="4941168"/>
            <a:ext cx="1224136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5GB-~32GBMem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7396" y="5409220"/>
            <a:ext cx="1224136" cy="5760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OOP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81392" y="5085184"/>
            <a:ext cx="1224136" cy="5760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COOP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437276" y="5589240"/>
            <a:ext cx="0" cy="5760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3280" y="5625244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Max address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437276" y="4941168"/>
            <a:ext cx="0" cy="5760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473280" y="5589240"/>
            <a:ext cx="272013" cy="1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33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What goes on Heap Memory?</a:t>
            </a:r>
            <a:endParaRPr lang="ko-KR" alt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1856656" y="1340768"/>
            <a:ext cx="3780420" cy="457250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12876" y="4823225"/>
            <a:ext cx="3267980" cy="585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i="1" dirty="0" smtClean="0">
                <a:solidFill>
                  <a:schemeClr val="tx1"/>
                </a:solidFill>
              </a:rPr>
              <a:t>Shard </a:t>
            </a:r>
            <a:r>
              <a:rPr lang="fr-FR" sz="2000" b="1" i="1" dirty="0">
                <a:solidFill>
                  <a:schemeClr val="tx1"/>
                </a:solidFill>
              </a:rPr>
              <a:t>R</a:t>
            </a:r>
            <a:r>
              <a:rPr lang="fr-FR" sz="2000" b="1" i="1" dirty="0" smtClean="0">
                <a:solidFill>
                  <a:schemeClr val="tx1"/>
                </a:solidFill>
              </a:rPr>
              <a:t>equest</a:t>
            </a:r>
            <a:r>
              <a:rPr lang="en-US" sz="2000" b="1" i="1" dirty="0" smtClean="0">
                <a:solidFill>
                  <a:schemeClr val="tx1"/>
                </a:solidFill>
              </a:rPr>
              <a:t> Cache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9124" y="4945369"/>
            <a:ext cx="3686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r>
              <a:rPr lang="fr-FR" sz="1600" dirty="0" smtClean="0"/>
              <a:t>aches results of q</a:t>
            </a:r>
            <a:r>
              <a:rPr lang="en-US" sz="1600" dirty="0" err="1" smtClean="0"/>
              <a:t>uery</a:t>
            </a:r>
            <a:r>
              <a:rPr lang="en-US" sz="1600" dirty="0" smtClean="0"/>
              <a:t> by each shard</a:t>
            </a:r>
          </a:p>
        </p:txBody>
      </p:sp>
      <p:cxnSp>
        <p:nvCxnSpPr>
          <p:cNvPr id="18" name="Straight Arrow Connector 17"/>
          <p:cNvCxnSpPr>
            <a:stCxn id="11" idx="1"/>
            <a:endCxn id="15" idx="3"/>
          </p:cNvCxnSpPr>
          <p:nvPr/>
        </p:nvCxnSpPr>
        <p:spPr>
          <a:xfrm flipH="1">
            <a:off x="5380856" y="5114646"/>
            <a:ext cx="688268" cy="1577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12876" y="4177139"/>
            <a:ext cx="3267980" cy="585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z="2000" b="1" i="1" dirty="0" smtClean="0">
                <a:solidFill>
                  <a:schemeClr val="tx1"/>
                </a:solidFill>
              </a:rPr>
              <a:t>Node Query/Filter Cache</a:t>
            </a:r>
            <a:endParaRPr lang="en-US" sz="2000" b="1" i="1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9124" y="4176172"/>
            <a:ext cx="3024386" cy="5847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x-none" sz="1600" dirty="0" smtClean="0"/>
              <a:t>If a doc matches </a:t>
            </a:r>
            <a:r>
              <a:rPr lang="x-none" sz="1600" smtClean="0"/>
              <a:t>a filter context</a:t>
            </a:r>
            <a:endParaRPr lang="x-none" sz="1600" dirty="0" smtClean="0"/>
          </a:p>
          <a:p>
            <a:r>
              <a:rPr lang="x-none" sz="1600" dirty="0" smtClean="0"/>
              <a:t>(shared by all shards)</a:t>
            </a:r>
            <a:endParaRPr lang="en-US" sz="1600" dirty="0" smtClean="0"/>
          </a:p>
        </p:txBody>
      </p:sp>
      <p:cxnSp>
        <p:nvCxnSpPr>
          <p:cNvPr id="22" name="Straight Arrow Connector 21"/>
          <p:cNvCxnSpPr>
            <a:stCxn id="21" idx="1"/>
            <a:endCxn id="20" idx="3"/>
          </p:cNvCxnSpPr>
          <p:nvPr/>
        </p:nvCxnSpPr>
        <p:spPr>
          <a:xfrm flipH="1">
            <a:off x="5380856" y="4468560"/>
            <a:ext cx="688268" cy="1577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112876" y="3531053"/>
            <a:ext cx="3267980" cy="585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z="2000" b="1" i="1" dirty="0" smtClean="0">
                <a:solidFill>
                  <a:schemeClr val="tx1"/>
                </a:solidFill>
              </a:rPr>
              <a:t>IndexWriter</a:t>
            </a:r>
            <a:endParaRPr lang="en-US" sz="2000" b="1" i="1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69124" y="3653197"/>
            <a:ext cx="3362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Writing Index (newly indexed docs)</a:t>
            </a:r>
          </a:p>
        </p:txBody>
      </p:sp>
      <p:cxnSp>
        <p:nvCxnSpPr>
          <p:cNvPr id="29" name="Straight Arrow Connector 28"/>
          <p:cNvCxnSpPr>
            <a:stCxn id="28" idx="1"/>
            <a:endCxn id="27" idx="3"/>
          </p:cNvCxnSpPr>
          <p:nvPr/>
        </p:nvCxnSpPr>
        <p:spPr>
          <a:xfrm flipH="1">
            <a:off x="5380856" y="3822474"/>
            <a:ext cx="688268" cy="1577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12876" y="2238882"/>
            <a:ext cx="3267980" cy="585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z="2000" b="1" i="1" dirty="0" smtClean="0">
                <a:solidFill>
                  <a:schemeClr val="tx1"/>
                </a:solidFill>
              </a:rPr>
              <a:t>FieldData cache</a:t>
            </a:r>
            <a:endParaRPr lang="en-US" sz="2000" b="1" i="1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69124" y="2199443"/>
            <a:ext cx="2841878" cy="6617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_source</a:t>
            </a:r>
          </a:p>
          <a:p>
            <a:r>
              <a:rPr lang="en-US" sz="1050" dirty="0" smtClean="0"/>
              <a:t>(holds the field value, </a:t>
            </a:r>
          </a:p>
          <a:p>
            <a:r>
              <a:rPr lang="en-US" sz="1050" dirty="0" smtClean="0"/>
              <a:t>use this cache while computing aggregation)</a:t>
            </a:r>
          </a:p>
        </p:txBody>
      </p:sp>
      <p:cxnSp>
        <p:nvCxnSpPr>
          <p:cNvPr id="35" name="Straight Arrow Connector 34"/>
          <p:cNvCxnSpPr>
            <a:stCxn id="34" idx="1"/>
            <a:endCxn id="33" idx="3"/>
          </p:cNvCxnSpPr>
          <p:nvPr/>
        </p:nvCxnSpPr>
        <p:spPr>
          <a:xfrm flipH="1">
            <a:off x="5380856" y="2530303"/>
            <a:ext cx="688268" cy="1577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112876" y="1592796"/>
            <a:ext cx="3267980" cy="585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z="2000" b="1" i="1" dirty="0" smtClean="0">
                <a:solidFill>
                  <a:schemeClr val="tx1"/>
                </a:solidFill>
              </a:rPr>
              <a:t>ClusterState</a:t>
            </a:r>
            <a:endParaRPr lang="en-US" sz="2000" b="1" i="1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69124" y="1714940"/>
            <a:ext cx="2032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status of cluster</a:t>
            </a:r>
          </a:p>
        </p:txBody>
      </p:sp>
      <p:cxnSp>
        <p:nvCxnSpPr>
          <p:cNvPr id="38" name="Straight Arrow Connector 37"/>
          <p:cNvCxnSpPr>
            <a:stCxn id="37" idx="1"/>
            <a:endCxn id="36" idx="3"/>
          </p:cNvCxnSpPr>
          <p:nvPr/>
        </p:nvCxnSpPr>
        <p:spPr>
          <a:xfrm flipH="1">
            <a:off x="5380856" y="1884217"/>
            <a:ext cx="688268" cy="1577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7401272" y="5769260"/>
            <a:ext cx="540060" cy="5400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103099" y="5769260"/>
            <a:ext cx="540060" cy="5400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813282" y="5769260"/>
            <a:ext cx="540060" cy="5400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103100" y="5343116"/>
            <a:ext cx="540060" cy="2520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05428" y="5769260"/>
            <a:ext cx="582211" cy="184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dirty="0" smtClean="0"/>
              <a:t>Local result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85348" y="5769260"/>
            <a:ext cx="582211" cy="184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dirty="0" smtClean="0"/>
              <a:t>Local result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7276" y="5769260"/>
            <a:ext cx="582211" cy="184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dirty="0" smtClean="0"/>
              <a:t>Local result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13340" y="5337212"/>
            <a:ext cx="748923" cy="1846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dirty="0" smtClean="0"/>
              <a:t>Global result set</a:t>
            </a:r>
          </a:p>
        </p:txBody>
      </p:sp>
      <p:cxnSp>
        <p:nvCxnSpPr>
          <p:cNvPr id="50" name="Straight Arrow Connector 49"/>
          <p:cNvCxnSpPr>
            <a:stCxn id="47" idx="0"/>
            <a:endCxn id="48" idx="2"/>
          </p:cNvCxnSpPr>
          <p:nvPr/>
        </p:nvCxnSpPr>
        <p:spPr>
          <a:xfrm flipV="1">
            <a:off x="7728382" y="5521878"/>
            <a:ext cx="659420" cy="247382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0"/>
            <a:endCxn id="48" idx="2"/>
          </p:cNvCxnSpPr>
          <p:nvPr/>
        </p:nvCxnSpPr>
        <p:spPr>
          <a:xfrm flipV="1">
            <a:off x="8376454" y="5521878"/>
            <a:ext cx="11348" cy="247382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5" idx="0"/>
            <a:endCxn id="48" idx="2"/>
          </p:cNvCxnSpPr>
          <p:nvPr/>
        </p:nvCxnSpPr>
        <p:spPr>
          <a:xfrm flipH="1" flipV="1">
            <a:off x="8387802" y="5521878"/>
            <a:ext cx="708732" cy="247382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645188" y="5697252"/>
            <a:ext cx="64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Shard level</a:t>
            </a:r>
          </a:p>
          <a:p>
            <a:r>
              <a:rPr lang="en-US" sz="600" dirty="0" smtClean="0"/>
              <a:t>local result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293260" y="5733256"/>
            <a:ext cx="2232248" cy="252028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Performance </a:t>
            </a:r>
            <a:r>
              <a:rPr lang="en-US" altLang="ko-KR" sz="2400" b="1" dirty="0" err="1" smtClean="0"/>
              <a:t>tunning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5748"/>
              </p:ext>
            </p:extLst>
          </p:nvPr>
        </p:nvGraphicFramePr>
        <p:xfrm>
          <a:off x="560512" y="872716"/>
          <a:ext cx="8604956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63727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Indexing Buffer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Default to 10% of the node heap (</a:t>
                      </a:r>
                      <a:r>
                        <a:rPr lang="en-US" sz="1200" dirty="0" err="1" smtClean="0"/>
                        <a:t>i.g</a:t>
                      </a:r>
                      <a:r>
                        <a:rPr lang="en-US" sz="1200" dirty="0" smtClean="0"/>
                        <a:t>, 2GB of</a:t>
                      </a:r>
                      <a:r>
                        <a:rPr lang="en-US" sz="1200" baseline="0" dirty="0" smtClean="0"/>
                        <a:t> 16GB Heap), is shared by all shard</a:t>
                      </a:r>
                    </a:p>
                    <a:p>
                      <a:r>
                        <a:rPr lang="en-US" sz="1200" baseline="0" dirty="0" smtClean="0"/>
                        <a:t>* </a:t>
                      </a:r>
                      <a:r>
                        <a:rPr lang="en-US" sz="1200" baseline="0" dirty="0" err="1" smtClean="0"/>
                        <a:t>indices.memory.index_buffer_size</a:t>
                      </a:r>
                      <a:r>
                        <a:rPr lang="en-US" sz="1200" baseline="0" dirty="0" smtClean="0"/>
                        <a:t>: 5%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82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Hardware Recommendations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82928"/>
              </p:ext>
            </p:extLst>
          </p:nvPr>
        </p:nvGraphicFramePr>
        <p:xfrm>
          <a:off x="362490" y="1088740"/>
          <a:ext cx="9181020" cy="5102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2808312"/>
                <a:gridCol w="55806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Items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Spec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X86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General X86 boxes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CPU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r>
                        <a:rPr lang="en-US" sz="1200" baseline="0" dirty="0" smtClean="0"/>
                        <a:t> ~ 8 </a:t>
                      </a:r>
                      <a:r>
                        <a:rPr lang="en-US" altLang="ko-KR" sz="1200" baseline="0" dirty="0" smtClean="0"/>
                        <a:t>cores</a:t>
                      </a:r>
                    </a:p>
                    <a:p>
                      <a:r>
                        <a:rPr lang="en-US" sz="1200" baseline="0" dirty="0" smtClean="0"/>
                        <a:t>32cores (production)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Modern processor</a:t>
                      </a:r>
                    </a:p>
                    <a:p>
                      <a:r>
                        <a:rPr lang="en-US" sz="1200" dirty="0" smtClean="0"/>
                        <a:t>Choose</a:t>
                      </a:r>
                      <a:r>
                        <a:rPr lang="en-US" sz="1200" baseline="0" dirty="0" smtClean="0"/>
                        <a:t> more cores than faster CPUs</a:t>
                      </a:r>
                      <a:endParaRPr lang="en-US" sz="1200" dirty="0"/>
                    </a:p>
                  </a:txBody>
                  <a:tcPr anchor="ctr"/>
                </a:tc>
              </a:tr>
              <a:tr h="14294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/>
                        <a:t>Min: 16GB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/>
                        <a:t>Best:</a:t>
                      </a:r>
                      <a:r>
                        <a:rPr lang="en-US" sz="1200" baseline="0" dirty="0" smtClean="0"/>
                        <a:t> 32GB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i="1" baseline="0" dirty="0" smtClean="0"/>
                        <a:t>Ideal: 64GB</a:t>
                      </a:r>
                    </a:p>
                    <a:p>
                      <a:r>
                        <a:rPr lang="en-US" sz="1200" baseline="0" dirty="0" smtClean="0"/>
                        <a:t>More sorting and aggregation? 64GB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8GB memory does</a:t>
                      </a:r>
                      <a:r>
                        <a:rPr lang="en-US" sz="1200" baseline="0" dirty="0" smtClean="0"/>
                        <a:t> not recommended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Do not over 32GB for Java Heap</a:t>
                      </a:r>
                    </a:p>
                    <a:p>
                      <a:r>
                        <a:rPr lang="en-US" sz="1200" dirty="0" smtClean="0"/>
                        <a:t>Give</a:t>
                      </a:r>
                      <a:r>
                        <a:rPr lang="en-US" sz="1200" baseline="0" dirty="0" smtClean="0"/>
                        <a:t> half your memory to Lucene</a:t>
                      </a:r>
                    </a:p>
                    <a:p>
                      <a:r>
                        <a:rPr lang="en-US" sz="1200" baseline="0" dirty="0" err="1" smtClean="0"/>
                        <a:t>ElasticSearch</a:t>
                      </a:r>
                      <a:r>
                        <a:rPr lang="en-US" sz="1200" baseline="0" dirty="0" smtClean="0"/>
                        <a:t> 32GB, Rest of other Lucene</a:t>
                      </a:r>
                    </a:p>
                    <a:p>
                      <a:endParaRPr lang="en-US" sz="1200" baseline="0" dirty="0" smtClean="0"/>
                    </a:p>
                    <a:p>
                      <a:endParaRPr lang="en-US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SSD</a:t>
                      </a:r>
                    </a:p>
                    <a:p>
                      <a:r>
                        <a:rPr lang="en-US" sz="1200" dirty="0" smtClean="0"/>
                        <a:t>(still</a:t>
                      </a:r>
                      <a:r>
                        <a:rPr lang="en-US" sz="1200" baseline="0" dirty="0" smtClean="0"/>
                        <a:t> question? How many disks/node)</a:t>
                      </a:r>
                    </a:p>
                    <a:p>
                      <a:r>
                        <a:rPr lang="en-US" sz="1200" baseline="0" dirty="0" smtClean="0"/>
                        <a:t>Size : 2TB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</a:t>
                      </a:r>
                      <a:r>
                        <a:rPr lang="en-US" sz="1200" baseline="0" dirty="0" smtClean="0"/>
                        <a:t> improve query and indexing performance</a:t>
                      </a:r>
                    </a:p>
                    <a:p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Pl, check disk I/O scheduler</a:t>
                      </a:r>
                    </a:p>
                    <a:p>
                      <a:r>
                        <a:rPr lang="en-US" sz="1200" baseline="0" dirty="0" smtClean="0"/>
                        <a:t>cfq is used by default. It is efficient to support spindle disk. But not for SSD.</a:t>
                      </a:r>
                    </a:p>
                    <a:p>
                      <a:r>
                        <a:rPr lang="en-US" sz="1200" baseline="0" dirty="0" smtClean="0"/>
                        <a:t>No recommendation Network attached storage</a:t>
                      </a:r>
                    </a:p>
                    <a:p>
                      <a:r>
                        <a:rPr lang="en-US" sz="1200" dirty="0" smtClean="0">
                          <a:hlinkClick r:id="rId2"/>
                        </a:rPr>
                        <a:t>http://www.mimul.com/pebble/default/2012/05/12/1336793032150.html</a:t>
                      </a:r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Bandwidth(10</a:t>
                      </a:r>
                      <a:r>
                        <a:rPr lang="en-US" altLang="ko-KR" sz="1200" dirty="0" smtClean="0"/>
                        <a:t>GbE)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Do not cluster across data centers even if the DCs are </a:t>
                      </a:r>
                      <a:r>
                        <a:rPr lang="en-US" sz="1200" baseline="0" dirty="0" err="1" smtClean="0"/>
                        <a:t>colocated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36794"/>
              </p:ext>
            </p:extLst>
          </p:nvPr>
        </p:nvGraphicFramePr>
        <p:xfrm>
          <a:off x="4160912" y="3320988"/>
          <a:ext cx="2448272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1656184"/>
              </a:tblGrid>
              <a:tr h="1749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32(ES)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Rest(Lucene)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52898"/>
              </p:ext>
            </p:extLst>
          </p:nvPr>
        </p:nvGraphicFramePr>
        <p:xfrm>
          <a:off x="4160912" y="4905164"/>
          <a:ext cx="359003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1601266"/>
                <a:gridCol w="1196677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cfq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spinning disk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deadline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Raid0 DBMS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noop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679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Role of Nodes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325561"/>
              </p:ext>
            </p:extLst>
          </p:nvPr>
        </p:nvGraphicFramePr>
        <p:xfrm>
          <a:off x="434498" y="692696"/>
          <a:ext cx="9037004" cy="563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8162"/>
                <a:gridCol w="2052228"/>
                <a:gridCol w="2763307"/>
                <a:gridCol w="2763307"/>
              </a:tblGrid>
              <a:tr h="3548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Node Type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Role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Options</a:t>
                      </a:r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</a:tr>
              <a:tr h="35489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node.master</a:t>
                      </a:r>
                      <a:r>
                        <a:rPr lang="en-US" sz="1000" dirty="0" smtClean="0"/>
                        <a:t>: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node.data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node.ingest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node.ml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xpack.ml.enabled</a:t>
                      </a:r>
                      <a:r>
                        <a:rPr lang="en-US" sz="1000" dirty="0" smtClean="0"/>
                        <a:t>: true</a:t>
                      </a:r>
                    </a:p>
                  </a:txBody>
                  <a:tcPr anchor="ctr"/>
                </a:tc>
              </a:tr>
              <a:tr h="35489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node.master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node.data</a:t>
                      </a:r>
                      <a:r>
                        <a:rPr lang="en-US" sz="1000" dirty="0" smtClean="0"/>
                        <a:t>: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node.ingest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node.ml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false</a:t>
                      </a:r>
                      <a:endParaRPr lang="en-US" sz="1000" dirty="0" smtClean="0"/>
                    </a:p>
                  </a:txBody>
                  <a:tcPr anchor="ctr"/>
                </a:tc>
              </a:tr>
              <a:tr h="9709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Ingest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Pre-process documents before actual document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1. </a:t>
                      </a:r>
                      <a:r>
                        <a:rPr lang="en-US" sz="1000" baseline="0" dirty="0" smtClean="0"/>
                        <a:t>define pipeline</a:t>
                      </a:r>
                    </a:p>
                    <a:p>
                      <a:r>
                        <a:rPr lang="en-US" sz="1000" baseline="0" dirty="0" smtClean="0"/>
                        <a:t>    pipeline-&gt; specifies a series of processors</a:t>
                      </a:r>
                    </a:p>
                    <a:p>
                      <a:r>
                        <a:rPr lang="en-US" sz="1000" baseline="0" dirty="0" smtClean="0"/>
                        <a:t>    description</a:t>
                      </a:r>
                    </a:p>
                    <a:p>
                      <a:r>
                        <a:rPr lang="en-US" sz="1000" baseline="0" dirty="0" smtClean="0"/>
                        <a:t>    </a:t>
                      </a:r>
                      <a:r>
                        <a:rPr lang="en-US" sz="1000" dirty="0" smtClean="0"/>
                        <a:t>processors</a:t>
                      </a:r>
                      <a:endParaRPr lang="en-US" sz="1000" baseline="0" dirty="0" smtClean="0"/>
                    </a:p>
                    <a:p>
                      <a:pPr lvl="1"/>
                      <a:r>
                        <a:rPr lang="en-US" sz="1000" dirty="0" err="1" smtClean="0"/>
                        <a:t>blablabla</a:t>
                      </a:r>
                      <a:endParaRPr lang="en-US" sz="1000" dirty="0" smtClean="0"/>
                    </a:p>
                    <a:p>
                      <a:pPr lvl="0"/>
                      <a:r>
                        <a:rPr lang="en-US" sz="1000" baseline="0" dirty="0" smtClean="0"/>
                        <a:t>    </a:t>
                      </a:r>
                      <a:r>
                        <a:rPr lang="en-US" sz="1000" dirty="0" smtClean="0"/>
                        <a:t>processors</a:t>
                      </a:r>
                    </a:p>
                    <a:p>
                      <a:pPr lvl="1"/>
                      <a:r>
                        <a:rPr lang="en-US" sz="1000" dirty="0" err="1" smtClean="0"/>
                        <a:t>blablabla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000" dirty="0" err="1" smtClean="0"/>
                        <a:t>node.master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lvl="0"/>
                      <a:r>
                        <a:rPr lang="en-US" sz="1000" dirty="0" err="1" smtClean="0"/>
                        <a:t>node.data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lvl="0"/>
                      <a:r>
                        <a:rPr lang="en-US" sz="1000" dirty="0" err="1" smtClean="0"/>
                        <a:t>node.ingest</a:t>
                      </a:r>
                      <a:r>
                        <a:rPr lang="en-US" sz="1000" dirty="0" smtClean="0"/>
                        <a:t>: true</a:t>
                      </a:r>
                    </a:p>
                    <a:p>
                      <a:pPr lvl="0"/>
                      <a:r>
                        <a:rPr lang="en-US" sz="1000" dirty="0" err="1" smtClean="0"/>
                        <a:t>search.remote.connect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lvl="0"/>
                      <a:r>
                        <a:rPr lang="en-US" sz="1000" dirty="0" err="1" smtClean="0"/>
                        <a:t>node.ml</a:t>
                      </a:r>
                      <a:r>
                        <a:rPr lang="en-US" sz="1000" dirty="0" smtClean="0"/>
                        <a:t>: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5489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Logstash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</a:tr>
              <a:tr h="35489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Kibana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</a:tr>
              <a:tr h="35489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Machine Learning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node.master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node.data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node.ingest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search.remote.connect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node.ml</a:t>
                      </a:r>
                      <a:r>
                        <a:rPr lang="en-US" sz="1000" dirty="0" smtClean="0"/>
                        <a:t>: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xpack.ml.enabled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true</a:t>
                      </a:r>
                      <a:endParaRPr lang="en-US" sz="1000" dirty="0" smtClean="0"/>
                    </a:p>
                  </a:txBody>
                  <a:tcPr anchor="ctr"/>
                </a:tc>
              </a:tr>
              <a:tr h="35489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Coordinating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node.master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node.data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node.ingest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search.remote.connect</a:t>
                      </a:r>
                      <a:r>
                        <a:rPr lang="en-US" sz="1000" dirty="0" smtClean="0"/>
                        <a:t>: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/>
                        <a:t>node.ml</a:t>
                      </a:r>
                      <a:r>
                        <a:rPr lang="en-US" sz="1000" dirty="0" smtClean="0"/>
                        <a:t>: false</a:t>
                      </a:r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010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Bulk</a:t>
            </a:r>
            <a:endParaRPr lang="ko-KR" altLang="en-US" sz="24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15699" y="2168860"/>
            <a:ext cx="6874603" cy="2384030"/>
            <a:chOff x="1534594" y="2168860"/>
            <a:chExt cx="6874603" cy="2384030"/>
          </a:xfrm>
        </p:grpSpPr>
        <p:sp>
          <p:nvSpPr>
            <p:cNvPr id="3" name="Rectangle 2"/>
            <p:cNvSpPr/>
            <p:nvPr/>
          </p:nvSpPr>
          <p:spPr>
            <a:xfrm>
              <a:off x="3728677" y="3832810"/>
              <a:ext cx="1008112" cy="7200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BULK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operation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534594" y="2168860"/>
              <a:ext cx="1219815" cy="7200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Log events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933220" y="2168860"/>
              <a:ext cx="1475977" cy="7200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Elasticsearch</a:t>
              </a:r>
            </a:p>
          </p:txBody>
        </p:sp>
        <p:cxnSp>
          <p:nvCxnSpPr>
            <p:cNvPr id="7" name="Straight Arrow Connector 6"/>
            <p:cNvCxnSpPr>
              <a:stCxn id="4" idx="3"/>
              <a:endCxn id="5" idx="1"/>
            </p:cNvCxnSpPr>
            <p:nvPr/>
          </p:nvCxnSpPr>
          <p:spPr>
            <a:xfrm>
              <a:off x="2754409" y="2528900"/>
              <a:ext cx="417881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08597" y="2968714"/>
              <a:ext cx="6808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Create</a:t>
              </a:r>
            </a:p>
            <a:p>
              <a:r>
                <a:rPr lang="en-US" sz="1200" dirty="0" smtClean="0"/>
                <a:t>Index</a:t>
              </a:r>
            </a:p>
            <a:p>
              <a:r>
                <a:rPr lang="en-US" sz="1200" dirty="0" smtClean="0"/>
                <a:t>Update</a:t>
              </a:r>
            </a:p>
            <a:p>
              <a:r>
                <a:rPr lang="en-US" sz="1200" dirty="0" smtClean="0"/>
                <a:t>Delete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691709" y="2320642"/>
              <a:ext cx="1260140" cy="39604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Queue</a:t>
              </a:r>
            </a:p>
          </p:txBody>
        </p:sp>
        <p:cxnSp>
          <p:nvCxnSpPr>
            <p:cNvPr id="11" name="Straight Arrow Connector 10"/>
            <p:cNvCxnSpPr>
              <a:stCxn id="3" idx="0"/>
            </p:cNvCxnSpPr>
            <p:nvPr/>
          </p:nvCxnSpPr>
          <p:spPr>
            <a:xfrm flipV="1">
              <a:off x="4232733" y="2536666"/>
              <a:ext cx="0" cy="129614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Diamond 11"/>
            <p:cNvSpPr/>
            <p:nvPr/>
          </p:nvSpPr>
          <p:spPr>
            <a:xfrm>
              <a:off x="3620665" y="3148734"/>
              <a:ext cx="1224136" cy="360040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tx1"/>
                  </a:solidFill>
                </a:rPr>
                <a:t>200?400</a:t>
              </a:r>
            </a:p>
          </p:txBody>
        </p:sp>
        <p:sp>
          <p:nvSpPr>
            <p:cNvPr id="13" name="Arc 12"/>
            <p:cNvSpPr/>
            <p:nvPr/>
          </p:nvSpPr>
          <p:spPr>
            <a:xfrm>
              <a:off x="4664781" y="3328754"/>
              <a:ext cx="324036" cy="324036"/>
            </a:xfrm>
            <a:prstGeom prst="arc">
              <a:avLst>
                <a:gd name="adj1" fmla="val 16200000"/>
                <a:gd name="adj2" fmla="val 12761675"/>
              </a:avLst>
            </a:prstGeom>
            <a:ln w="63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456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Query Structures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288704" y="764704"/>
            <a:ext cx="2052228" cy="43564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“match”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“term”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bool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multi_match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“range”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“wildcard”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regexp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“exists”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“nested”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528" y="764704"/>
            <a:ext cx="1329576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“query”</a:t>
            </a:r>
          </a:p>
          <a:p>
            <a:pPr algn="ctr"/>
            <a:endParaRPr lang="en-US" sz="1200" b="1" i="1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62480" y="3792292"/>
            <a:ext cx="1362628" cy="2438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“filter”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97116" y="4368356"/>
            <a:ext cx="1584176" cy="7528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“match”</a:t>
            </a:r>
          </a:p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“match”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62480" y="1340768"/>
            <a:ext cx="1362628" cy="1800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“must”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62480" y="2029780"/>
            <a:ext cx="1362628" cy="2470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must_not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62480" y="2744924"/>
            <a:ext cx="1362628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“should”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11116" y="2204864"/>
            <a:ext cx="1584176" cy="2407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“range”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528" y="5841268"/>
            <a:ext cx="1329576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script</a:t>
            </a:r>
            <a:endParaRPr lang="en-US" sz="1050" b="1" i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(painless)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1116" y="2481652"/>
            <a:ext cx="1584176" cy="2407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“exists”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97116" y="4029328"/>
            <a:ext cx="1584176" cy="303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“script”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4528" y="6237312"/>
            <a:ext cx="1329576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err="1" smtClean="0">
                <a:solidFill>
                  <a:schemeClr val="tx1"/>
                </a:solidFill>
              </a:rPr>
              <a:t>Scriptfields</a:t>
            </a:r>
            <a:endParaRPr lang="en-US" sz="1200" b="1" i="1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97116" y="3032956"/>
            <a:ext cx="1584176" cy="2407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</a:t>
            </a:r>
            <a:r>
              <a:rPr lang="en-US" sz="1100" b="1" i="1" dirty="0" err="1" smtClean="0">
                <a:solidFill>
                  <a:schemeClr val="tx1"/>
                </a:solidFill>
              </a:rPr>
              <a:t>multi_match</a:t>
            </a:r>
            <a:r>
              <a:rPr lang="en-US" sz="1100" b="1" i="1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61312" y="3284984"/>
            <a:ext cx="1440160" cy="6480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“query”,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“field”,</a:t>
            </a:r>
          </a:p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“operator”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97116" y="1484784"/>
            <a:ext cx="1584176" cy="2407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“match”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4528" y="5301208"/>
            <a:ext cx="1329576" cy="2160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</a:t>
            </a:r>
            <a:r>
              <a:rPr lang="en-US" sz="1200" b="1" i="1" dirty="0" err="1" smtClean="0">
                <a:solidFill>
                  <a:schemeClr val="tx1"/>
                </a:solidFill>
              </a:rPr>
              <a:t>aggs</a:t>
            </a:r>
            <a:r>
              <a:rPr lang="en-US" sz="1200" b="1" i="1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4528" y="5553236"/>
            <a:ext cx="1329576" cy="2520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“sort”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97116" y="1736812"/>
            <a:ext cx="1584176" cy="2407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“match”, “match”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56956" y="3501008"/>
            <a:ext cx="1362628" cy="2438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chemeClr val="tx1"/>
                </a:solidFill>
              </a:rPr>
              <a:t>“query”</a:t>
            </a:r>
          </a:p>
        </p:txBody>
      </p:sp>
    </p:spTree>
    <p:extLst>
      <p:ext uri="{BB962C8B-B14F-4D97-AF65-F5344CB8AC3E}">
        <p14:creationId xmlns:p14="http://schemas.microsoft.com/office/powerpoint/2010/main" val="412213383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173967</TotalTime>
  <Words>9403</Words>
  <Application>Microsoft Macintosh PowerPoint</Application>
  <PresentationFormat>A4 Paper (210x297 mm)</PresentationFormat>
  <Paragraphs>2561</Paragraphs>
  <Slides>107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Beats-packetbeat</vt:lpstr>
      <vt:lpstr>PowerPoint Presentation</vt:lpstr>
      <vt:lpstr>Beats-filebeat</vt:lpstr>
      <vt:lpstr>Beats-filebeat</vt:lpstr>
      <vt:lpstr>Beats-metricbeat</vt:lpstr>
      <vt:lpstr>PowerPoint Presentation</vt:lpstr>
      <vt:lpstr>Beats-community beats</vt:lpstr>
      <vt:lpstr>Beats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PowerPoint Presentation</vt:lpstr>
      <vt:lpstr>PowerPoint Presentation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t t</cp:lastModifiedBy>
  <cp:revision>2743</cp:revision>
  <cp:lastPrinted>2016-02-25T01:19:13Z</cp:lastPrinted>
  <dcterms:created xsi:type="dcterms:W3CDTF">2013-11-13T01:08:07Z</dcterms:created>
  <dcterms:modified xsi:type="dcterms:W3CDTF">2018-05-08T05:12:29Z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